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handoutMasterIdLst>
    <p:handoutMasterId r:id="rId99"/>
  </p:handoutMasterIdLst>
  <p:sldIdLst>
    <p:sldId id="256" r:id="rId2"/>
    <p:sldId id="305" r:id="rId3"/>
    <p:sldId id="260" r:id="rId4"/>
    <p:sldId id="261" r:id="rId5"/>
    <p:sldId id="258" r:id="rId6"/>
    <p:sldId id="259" r:id="rId7"/>
    <p:sldId id="263" r:id="rId8"/>
    <p:sldId id="265" r:id="rId9"/>
    <p:sldId id="266" r:id="rId10"/>
    <p:sldId id="267" r:id="rId11"/>
    <p:sldId id="268" r:id="rId12"/>
    <p:sldId id="269" r:id="rId13"/>
    <p:sldId id="270" r:id="rId14"/>
    <p:sldId id="271" r:id="rId15"/>
    <p:sldId id="272" r:id="rId16"/>
    <p:sldId id="273" r:id="rId17"/>
    <p:sldId id="274" r:id="rId18"/>
    <p:sldId id="281" r:id="rId19"/>
    <p:sldId id="276" r:id="rId20"/>
    <p:sldId id="277" r:id="rId21"/>
    <p:sldId id="278" r:id="rId22"/>
    <p:sldId id="298" r:id="rId23"/>
    <p:sldId id="275" r:id="rId24"/>
    <p:sldId id="282" r:id="rId25"/>
    <p:sldId id="283" r:id="rId26"/>
    <p:sldId id="377" r:id="rId27"/>
    <p:sldId id="419" r:id="rId28"/>
    <p:sldId id="421" r:id="rId29"/>
    <p:sldId id="420" r:id="rId30"/>
    <p:sldId id="422" r:id="rId31"/>
    <p:sldId id="423" r:id="rId32"/>
    <p:sldId id="425" r:id="rId33"/>
    <p:sldId id="426" r:id="rId34"/>
    <p:sldId id="427" r:id="rId35"/>
    <p:sldId id="429" r:id="rId36"/>
    <p:sldId id="378" r:id="rId37"/>
    <p:sldId id="428" r:id="rId38"/>
    <p:sldId id="474" r:id="rId39"/>
    <p:sldId id="472" r:id="rId40"/>
    <p:sldId id="379" r:id="rId41"/>
    <p:sldId id="473" r:id="rId42"/>
    <p:sldId id="475" r:id="rId43"/>
    <p:sldId id="521" r:id="rId44"/>
    <p:sldId id="570" r:id="rId45"/>
    <p:sldId id="616" r:id="rId46"/>
    <p:sldId id="525" r:id="rId47"/>
    <p:sldId id="569" r:id="rId48"/>
    <p:sldId id="571" r:id="rId49"/>
    <p:sldId id="662" r:id="rId50"/>
    <p:sldId id="303" r:id="rId51"/>
    <p:sldId id="705" r:id="rId52"/>
    <p:sldId id="476" r:id="rId53"/>
    <p:sldId id="290" r:id="rId54"/>
    <p:sldId id="289" r:id="rId55"/>
    <p:sldId id="291" r:id="rId56"/>
    <p:sldId id="292" r:id="rId57"/>
    <p:sldId id="293" r:id="rId58"/>
    <p:sldId id="294" r:id="rId59"/>
    <p:sldId id="296" r:id="rId60"/>
    <p:sldId id="299" r:id="rId61"/>
    <p:sldId id="301" r:id="rId62"/>
    <p:sldId id="300" r:id="rId63"/>
    <p:sldId id="297" r:id="rId64"/>
    <p:sldId id="523" r:id="rId65"/>
    <p:sldId id="304" r:id="rId66"/>
    <p:sldId id="306" r:id="rId67"/>
    <p:sldId id="307" r:id="rId68"/>
    <p:sldId id="308" r:id="rId69"/>
    <p:sldId id="310" r:id="rId70"/>
    <p:sldId id="311" r:id="rId71"/>
    <p:sldId id="312" r:id="rId72"/>
    <p:sldId id="313" r:id="rId73"/>
    <p:sldId id="314" r:id="rId74"/>
    <p:sldId id="315" r:id="rId75"/>
    <p:sldId id="316" r:id="rId76"/>
    <p:sldId id="317" r:id="rId77"/>
    <p:sldId id="319" r:id="rId78"/>
    <p:sldId id="321" r:id="rId79"/>
    <p:sldId id="320" r:id="rId80"/>
    <p:sldId id="318" r:id="rId81"/>
    <p:sldId id="358" r:id="rId82"/>
    <p:sldId id="357" r:id="rId83"/>
    <p:sldId id="359" r:id="rId84"/>
    <p:sldId id="362" r:id="rId85"/>
    <p:sldId id="366" r:id="rId86"/>
    <p:sldId id="367" r:id="rId87"/>
    <p:sldId id="368" r:id="rId88"/>
    <p:sldId id="369" r:id="rId89"/>
    <p:sldId id="747" r:id="rId90"/>
    <p:sldId id="748" r:id="rId91"/>
    <p:sldId id="749" r:id="rId92"/>
    <p:sldId id="754" r:id="rId93"/>
    <p:sldId id="370" r:id="rId94"/>
    <p:sldId id="371" r:id="rId95"/>
    <p:sldId id="519" r:id="rId96"/>
    <p:sldId id="372" r:id="rId9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4660"/>
  </p:normalViewPr>
  <p:slideViewPr>
    <p:cSldViewPr snapToGrid="0" showGuides="1">
      <p:cViewPr varScale="1">
        <p:scale>
          <a:sx n="79" d="100"/>
          <a:sy n="79" d="100"/>
        </p:scale>
        <p:origin x="41" y="504"/>
      </p:cViewPr>
      <p:guideLst>
        <p:guide orient="horz" pos="222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2021/12/31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‹N°›</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2021/12/31</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‹N°›</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‹N°›</a:t>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‹N°›</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2021/12/31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2021/12/31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‹N°›</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‹N°›</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2021/12/31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‹N°›</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16181"/>
            <a:ext cx="9144000" cy="2187001"/>
          </a:xfrm>
        </p:spPr>
        <p:txBody>
          <a:bodyPr>
            <a:normAutofit fontScale="90000"/>
          </a:bodyPr>
          <a:lstStyle/>
          <a:p>
            <a:r>
              <a:rPr lang="fr-FR" altLang="zh-CN" dirty="0"/>
              <a:t>C++ moderne : gestion de la mémoire RAII
</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 : en C++14 permet d’utiliser  auto &amp; lambda </a:t>
            </a:r>
            <a:r>
              <a:rPr lang="fr-FR" altLang="zh-CN" dirty="0" err="1"/>
              <a:t>function</a:t>
            </a:r>
            <a:r>
              <a:rPr lang="fr-FR" altLang="zh-CN" dirty="0"/>
              <a:t>  
</a:t>
            </a:r>
            <a:endParaRPr lang="zh-CN" altLang="en-US" dirty="0"/>
          </a:p>
        </p:txBody>
      </p:sp>
      <p:pic>
        <p:nvPicPr>
          <p:cNvPr id="4" name="Content Placeholder 3"/>
          <p:cNvPicPr>
            <a:picLocks noGrp="1" noChangeAspect="1"/>
          </p:cNvPicPr>
          <p:nvPr>
            <p:ph idx="1"/>
          </p:nvPr>
        </p:nvPicPr>
        <p:blipFill>
          <a:blip r:embed="rId2"/>
          <a:stretch>
            <a:fillRect/>
          </a:stretch>
        </p:blipFill>
        <p:spPr>
          <a:xfrm>
            <a:off x="2900045" y="2038985"/>
            <a:ext cx="6010275" cy="3924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a:t>
            </a:r>
            <a:r>
              <a:rPr lang="zh-CN" altLang="en-US" dirty="0"/>
              <a:t>：</a:t>
            </a:r>
            <a:r>
              <a:rPr lang="en-US" altLang="zh-CN" dirty="0"/>
              <a:t>C++17 CTAD / compile-time argument deduction / declaration &lt;type&gt;</a:t>
            </a:r>
            <a:endParaRPr lang="zh-CN" altLang="en-US" dirty="0"/>
          </a:p>
        </p:txBody>
      </p:sp>
      <p:pic>
        <p:nvPicPr>
          <p:cNvPr id="4" name="Content Placeholder 3"/>
          <p:cNvPicPr>
            <a:picLocks noGrp="1" noChangeAspect="1"/>
          </p:cNvPicPr>
          <p:nvPr>
            <p:ph idx="1"/>
          </p:nvPr>
        </p:nvPicPr>
        <p:blipFill>
          <a:blip r:embed="rId2"/>
          <a:stretch>
            <a:fillRect/>
          </a:stretch>
        </p:blipFill>
        <p:spPr>
          <a:xfrm>
            <a:off x="2923540" y="2038985"/>
            <a:ext cx="5962650" cy="3924300"/>
          </a:xfrm>
          <a:prstGeom prst="rect">
            <a:avLst/>
          </a:prstGeom>
        </p:spPr>
      </p:pic>
      <p:pic>
        <p:nvPicPr>
          <p:cNvPr id="5" name="Picture 4"/>
          <p:cNvPicPr>
            <a:picLocks noChangeAspect="1"/>
          </p:cNvPicPr>
          <p:nvPr/>
        </p:nvPicPr>
        <p:blipFill>
          <a:blip r:embed="rId3"/>
          <a:stretch>
            <a:fillRect/>
          </a:stretch>
        </p:blipFill>
        <p:spPr>
          <a:xfrm>
            <a:off x="9125585" y="5798820"/>
            <a:ext cx="3066415" cy="10591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Moderne</a:t>
            </a:r>
            <a:r>
              <a:rPr lang="zh-CN" altLang="en-US" dirty="0">
                <a:sym typeface="+mn-ea"/>
              </a:rPr>
              <a:t>：</a:t>
            </a:r>
            <a:r>
              <a:rPr lang="en-US" altLang="zh-CN" dirty="0">
                <a:sym typeface="+mn-ea"/>
              </a:rPr>
              <a:t>C++17 </a:t>
            </a:r>
            <a:r>
              <a:rPr lang="fr-FR" altLang="zh-CN" dirty="0">
                <a:sym typeface="+mn-ea"/>
              </a:rPr>
              <a:t>a introduit &lt;</a:t>
            </a:r>
            <a:r>
              <a:rPr lang="fr-FR" altLang="zh-CN" dirty="0" err="1">
                <a:sym typeface="+mn-ea"/>
              </a:rPr>
              <a:t>numeric</a:t>
            </a:r>
            <a:r>
              <a:rPr lang="fr-FR" altLang="zh-CN" dirty="0">
                <a:sym typeface="+mn-ea"/>
              </a:rPr>
              <a:t>&gt;</a:t>
            </a:r>
            <a:endParaRPr lang="zh-CN" altLang="en-US" dirty="0">
              <a:sym typeface="+mn-ea"/>
            </a:endParaRPr>
          </a:p>
        </p:txBody>
      </p:sp>
      <p:pic>
        <p:nvPicPr>
          <p:cNvPr id="11" name="Content Placeholder 10"/>
          <p:cNvPicPr>
            <a:picLocks noGrp="1" noChangeAspect="1"/>
          </p:cNvPicPr>
          <p:nvPr>
            <p:ph idx="1"/>
          </p:nvPr>
        </p:nvPicPr>
        <p:blipFill>
          <a:blip r:embed="rId2"/>
          <a:stretch>
            <a:fillRect/>
          </a:stretch>
        </p:blipFill>
        <p:spPr>
          <a:xfrm>
            <a:off x="2256790" y="2281555"/>
            <a:ext cx="7296150" cy="34385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a:t>
            </a:r>
            <a:r>
              <a:rPr lang="zh-CN" altLang="en-US" dirty="0"/>
              <a:t>：</a:t>
            </a:r>
            <a:r>
              <a:rPr lang="en-US" altLang="zh-CN" dirty="0"/>
              <a:t>C++20 a </a:t>
            </a:r>
            <a:r>
              <a:rPr lang="en-US" altLang="zh-CN" dirty="0" err="1"/>
              <a:t>introduit</a:t>
            </a:r>
            <a:r>
              <a:rPr lang="zh-CN" altLang="en-US" dirty="0"/>
              <a:t>（</a:t>
            </a:r>
            <a:r>
              <a:rPr lang="en-US" altLang="zh-CN" dirty="0"/>
              <a:t>ranges</a:t>
            </a:r>
            <a:r>
              <a:rPr lang="zh-CN" altLang="en-US" dirty="0"/>
              <a:t>）</a:t>
            </a:r>
          </a:p>
        </p:txBody>
      </p:sp>
      <p:sp>
        <p:nvSpPr>
          <p:cNvPr id="5" name="Text Box 4"/>
          <p:cNvSpPr txBox="1"/>
          <p:nvPr/>
        </p:nvSpPr>
        <p:spPr>
          <a:xfrm>
            <a:off x="7344229" y="6489700"/>
            <a:ext cx="4847771" cy="369332"/>
          </a:xfrm>
          <a:prstGeom prst="rect">
            <a:avLst/>
          </a:prstGeom>
          <a:noFill/>
        </p:spPr>
        <p:txBody>
          <a:bodyPr wrap="square" rtlCol="0">
            <a:spAutoFit/>
          </a:bodyPr>
          <a:lstStyle/>
          <a:p>
            <a:r>
              <a:rPr lang="en-US" dirty="0"/>
              <a:t>https://en.cppreference.com/w/cpp/ranges</a:t>
            </a:r>
          </a:p>
        </p:txBody>
      </p:sp>
      <p:pic>
        <p:nvPicPr>
          <p:cNvPr id="4" name="Content Placeholder 3"/>
          <p:cNvPicPr>
            <a:picLocks noGrp="1" noChangeAspect="1"/>
          </p:cNvPicPr>
          <p:nvPr>
            <p:ph idx="1"/>
          </p:nvPr>
        </p:nvPicPr>
        <p:blipFill>
          <a:blip r:embed="rId2"/>
          <a:stretch>
            <a:fillRect/>
          </a:stretch>
        </p:blipFill>
        <p:spPr>
          <a:xfrm>
            <a:off x="2265045" y="1825625"/>
            <a:ext cx="7279640" cy="4351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Bientôt</a:t>
            </a:r>
            <a:r>
              <a:rPr lang="zh-CN" altLang="en-US" dirty="0">
                <a:sym typeface="+mn-ea"/>
              </a:rPr>
              <a:t>：</a:t>
            </a:r>
            <a:r>
              <a:rPr lang="en-US" altLang="zh-CN" dirty="0">
                <a:sym typeface="+mn-ea"/>
              </a:rPr>
              <a:t>C++20 </a:t>
            </a:r>
            <a:r>
              <a:rPr lang="en-US" altLang="zh-CN" dirty="0" err="1">
                <a:sym typeface="+mn-ea"/>
              </a:rPr>
              <a:t>introduiras</a:t>
            </a:r>
            <a:r>
              <a:rPr lang="en-US" altLang="zh-CN" dirty="0">
                <a:sym typeface="+mn-ea"/>
              </a:rPr>
              <a:t> les</a:t>
            </a:r>
            <a:r>
              <a:rPr lang="zh-CN" altLang="en-US" dirty="0">
                <a:sym typeface="+mn-ea"/>
              </a:rPr>
              <a:t>（</a:t>
            </a:r>
            <a:r>
              <a:rPr lang="en-US" altLang="zh-CN" dirty="0">
                <a:sym typeface="+mn-ea"/>
              </a:rPr>
              <a:t>module</a:t>
            </a:r>
            <a:r>
              <a:rPr lang="zh-CN" altLang="en-US" dirty="0">
                <a:sym typeface="+mn-ea"/>
              </a:rPr>
              <a:t>）</a:t>
            </a:r>
            <a:endParaRPr lang="en-US" dirty="0"/>
          </a:p>
        </p:txBody>
      </p:sp>
      <p:pic>
        <p:nvPicPr>
          <p:cNvPr id="4" name="Content Placeholder 3"/>
          <p:cNvPicPr>
            <a:picLocks noGrp="1" noChangeAspect="1"/>
          </p:cNvPicPr>
          <p:nvPr>
            <p:ph idx="1"/>
          </p:nvPr>
        </p:nvPicPr>
        <p:blipFill>
          <a:blip r:embed="rId2"/>
          <a:stretch>
            <a:fillRect/>
          </a:stretch>
        </p:blipFill>
        <p:spPr>
          <a:xfrm>
            <a:off x="2259330" y="1825625"/>
            <a:ext cx="7291705" cy="4351655"/>
          </a:xfrm>
          <a:prstGeom prst="rect">
            <a:avLst/>
          </a:prstGeom>
        </p:spPr>
      </p:pic>
      <p:sp>
        <p:nvSpPr>
          <p:cNvPr id="5" name="Text Box 4"/>
          <p:cNvSpPr txBox="1"/>
          <p:nvPr/>
        </p:nvSpPr>
        <p:spPr>
          <a:xfrm>
            <a:off x="4136573" y="6488668"/>
            <a:ext cx="8234438" cy="369332"/>
          </a:xfrm>
          <a:prstGeom prst="rect">
            <a:avLst/>
          </a:prstGeom>
          <a:noFill/>
        </p:spPr>
        <p:txBody>
          <a:bodyPr wrap="square" rtlCol="0" anchor="t">
            <a:spAutoFit/>
          </a:bodyPr>
          <a:lstStyle/>
          <a:p>
            <a:r>
              <a:rPr lang="en-US" dirty="0"/>
              <a:t>https://coderedirect.com/questions/737543/how-to-use-c20-modules-with-gcc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Bientôt</a:t>
            </a:r>
            <a:r>
              <a:rPr lang="zh-CN" altLang="en-US" dirty="0">
                <a:sym typeface="+mn-ea"/>
              </a:rPr>
              <a:t>：</a:t>
            </a:r>
            <a:r>
              <a:rPr lang="en-US" altLang="zh-CN" dirty="0">
                <a:sym typeface="+mn-ea"/>
              </a:rPr>
              <a:t>C++20 </a:t>
            </a:r>
            <a:r>
              <a:rPr lang="fr-FR" altLang="zh-CN" dirty="0">
                <a:sym typeface="+mn-ea"/>
              </a:rPr>
              <a:t>introduiras</a:t>
            </a:r>
            <a:r>
              <a:rPr lang="zh-CN" altLang="en-US" dirty="0">
                <a:sym typeface="+mn-ea"/>
              </a:rPr>
              <a:t>（</a:t>
            </a:r>
            <a:r>
              <a:rPr lang="en-US" altLang="zh-CN" dirty="0">
                <a:sym typeface="+mn-ea"/>
              </a:rPr>
              <a:t>auto</a:t>
            </a:r>
            <a:r>
              <a:rPr lang="zh-CN" altLang="en-US" dirty="0">
                <a:sym typeface="+mn-ea"/>
              </a:rPr>
              <a:t>）</a:t>
            </a:r>
          </a:p>
        </p:txBody>
      </p:sp>
      <p:pic>
        <p:nvPicPr>
          <p:cNvPr id="4" name="Content Placeholder 3"/>
          <p:cNvPicPr>
            <a:picLocks noGrp="1" noChangeAspect="1"/>
          </p:cNvPicPr>
          <p:nvPr>
            <p:ph idx="1"/>
          </p:nvPr>
        </p:nvPicPr>
        <p:blipFill>
          <a:blip r:embed="rId2"/>
          <a:stretch>
            <a:fillRect/>
          </a:stretch>
        </p:blipFill>
        <p:spPr>
          <a:xfrm>
            <a:off x="2641600" y="1825625"/>
            <a:ext cx="652716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Bientôt</a:t>
            </a:r>
            <a:r>
              <a:rPr lang="zh-CN" altLang="en-US" dirty="0">
                <a:sym typeface="+mn-ea"/>
              </a:rPr>
              <a:t>：</a:t>
            </a:r>
            <a:r>
              <a:rPr lang="en-US" altLang="zh-CN" dirty="0">
                <a:sym typeface="+mn-ea"/>
              </a:rPr>
              <a:t>C++20 </a:t>
            </a:r>
            <a:r>
              <a:rPr lang="fr-FR" altLang="zh-CN" dirty="0">
                <a:sym typeface="+mn-ea"/>
              </a:rPr>
              <a:t>introduiras</a:t>
            </a:r>
            <a:r>
              <a:rPr lang="zh-CN" altLang="en-US" dirty="0">
                <a:sym typeface="+mn-ea"/>
              </a:rPr>
              <a:t>（</a:t>
            </a:r>
            <a:r>
              <a:rPr lang="en-US" altLang="zh-CN" dirty="0">
                <a:sym typeface="+mn-ea"/>
              </a:rPr>
              <a:t>coroutine </a:t>
            </a:r>
            <a:r>
              <a:rPr lang="fr-FR" altLang="zh-CN" dirty="0">
                <a:sym typeface="+mn-ea"/>
              </a:rPr>
              <a:t>&amp;</a:t>
            </a:r>
            <a:r>
              <a:rPr lang="zh-CN" altLang="fr-FR" dirty="0">
                <a:sym typeface="+mn-ea"/>
              </a:rPr>
              <a:t> </a:t>
            </a:r>
            <a:r>
              <a:rPr lang="en-US" altLang="zh-CN" dirty="0">
                <a:sym typeface="+mn-ea"/>
              </a:rPr>
              <a:t>generator</a:t>
            </a:r>
            <a:r>
              <a:rPr lang="zh-CN" altLang="en-US" dirty="0">
                <a:sym typeface="+mn-ea"/>
              </a:rPr>
              <a:t>）</a:t>
            </a:r>
            <a:endParaRPr lang="en-US" altLang="zh-CN" dirty="0">
              <a:sym typeface="+mn-ea"/>
            </a:endParaRPr>
          </a:p>
        </p:txBody>
      </p:sp>
      <p:pic>
        <p:nvPicPr>
          <p:cNvPr id="6" name="Content Placeholder 5"/>
          <p:cNvPicPr>
            <a:picLocks noGrp="1" noChangeAspect="1"/>
          </p:cNvPicPr>
          <p:nvPr>
            <p:ph idx="1"/>
          </p:nvPr>
        </p:nvPicPr>
        <p:blipFill>
          <a:blip r:embed="rId2"/>
          <a:stretch>
            <a:fillRect/>
          </a:stretch>
        </p:blipFill>
        <p:spPr>
          <a:xfrm>
            <a:off x="3006725" y="1825625"/>
            <a:ext cx="579691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effectLst>
                  <a:outerShdw blurRad="38100" dist="38100" dir="2700000" algn="tl" rotWithShape="0">
                    <a:srgbClr val="000000">
                      <a:alpha val="43000"/>
                    </a:srgbClr>
                  </a:outerShdw>
                </a:effectLst>
              </a:rPr>
              <a:t>Bientôt</a:t>
            </a:r>
            <a:r>
              <a:rPr lang="zh-CN" altLang="en-US" dirty="0">
                <a:sym typeface="+mn-ea"/>
              </a:rPr>
              <a:t>：</a:t>
            </a:r>
            <a:r>
              <a:rPr lang="en-US" altLang="zh-CN" dirty="0">
                <a:sym typeface="+mn-ea"/>
              </a:rPr>
              <a:t>C++20 </a:t>
            </a:r>
            <a:r>
              <a:rPr lang="fr-FR" altLang="zh-CN" dirty="0">
                <a:sym typeface="+mn-ea"/>
              </a:rPr>
              <a:t>introduiras </a:t>
            </a:r>
            <a:r>
              <a:rPr lang="en-US" altLang="zh-CN" dirty="0">
                <a:sym typeface="+mn-ea"/>
              </a:rPr>
              <a:t>format </a:t>
            </a:r>
            <a:r>
              <a:rPr lang="fr-FR" altLang="zh-CN" dirty="0" err="1">
                <a:sym typeface="+mn-ea"/>
              </a:rPr>
              <a:t>library</a:t>
            </a:r>
            <a:endParaRPr lang="zh-CN" altLang="en-US" dirty="0">
              <a:sym typeface="+mn-ea"/>
            </a:endParaRPr>
          </a:p>
        </p:txBody>
      </p:sp>
      <p:pic>
        <p:nvPicPr>
          <p:cNvPr id="4" name="Content Placeholder 3"/>
          <p:cNvPicPr>
            <a:picLocks noGrp="1" noChangeAspect="1"/>
          </p:cNvPicPr>
          <p:nvPr>
            <p:ph idx="1"/>
          </p:nvPr>
        </p:nvPicPr>
        <p:blipFill>
          <a:blip r:embed="rId2"/>
          <a:stretch>
            <a:fillRect/>
          </a:stretch>
        </p:blipFill>
        <p:spPr>
          <a:xfrm>
            <a:off x="3136265" y="1825625"/>
            <a:ext cx="55378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Cours!
</a:t>
            </a:r>
            <a:endParaRPr lang="zh-CN" altLang="en-US" dirty="0"/>
          </a:p>
        </p:txBody>
      </p:sp>
      <p:sp>
        <p:nvSpPr>
          <p:cNvPr id="3" name="Content Placeholder 2"/>
          <p:cNvSpPr>
            <a:spLocks noGrp="1"/>
          </p:cNvSpPr>
          <p:nvPr>
            <p:ph idx="1"/>
          </p:nvPr>
        </p:nvSpPr>
        <p:spPr/>
        <p:txBody>
          <a:bodyPr/>
          <a:lstStyle/>
          <a:p>
            <a:r>
              <a:rPr lang="fr-FR" altLang="zh-CN" dirty="0"/>
              <a:t>Étant donné que C++20 n’est pas encore universel (par exemple, </a:t>
            </a:r>
            <a:r>
              <a:rPr lang="fr-FR" altLang="zh-CN" dirty="0" err="1"/>
              <a:t>CMake</a:t>
            </a:r>
            <a:r>
              <a:rPr lang="fr-FR" altLang="zh-CN" dirty="0"/>
              <a:t> ne prend pas en charge les modules C++20), notre programme est basé sur la norme C++17 et parle parfois de C++20 comme d’une lecture étendue.</a:t>
            </a:r>
            <a:endParaRPr lang="zh-CN" altLang="en-US" dirty="0"/>
          </a:p>
        </p:txBody>
      </p:sp>
      <p:pic>
        <p:nvPicPr>
          <p:cNvPr id="5" name="Picture 4" descr="cpp_timeline"/>
          <p:cNvPicPr>
            <a:picLocks noChangeAspect="1"/>
          </p:cNvPicPr>
          <p:nvPr/>
        </p:nvPicPr>
        <p:blipFill>
          <a:blip r:embed="rId3"/>
          <a:stretch>
            <a:fillRect/>
          </a:stretch>
        </p:blipFill>
        <p:spPr>
          <a:xfrm>
            <a:off x="1985327" y="2733675"/>
            <a:ext cx="8210550" cy="41243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t>
            </a:r>
            <a:r>
              <a:rPr lang="fr-FR" altLang="zh-CN" dirty="0"/>
              <a:t>: OOP</a:t>
            </a:r>
            <a:r>
              <a:rPr lang="zh-CN" altLang="en-US" dirty="0"/>
              <a:t>？</a:t>
            </a:r>
          </a:p>
        </p:txBody>
      </p:sp>
      <p:pic>
        <p:nvPicPr>
          <p:cNvPr id="8" name="Content Placeholder 7"/>
          <p:cNvPicPr>
            <a:picLocks noGrp="1" noChangeAspect="1"/>
          </p:cNvPicPr>
          <p:nvPr>
            <p:ph sz="half" idx="1"/>
          </p:nvPr>
        </p:nvPicPr>
        <p:blipFill>
          <a:blip r:embed="rId2"/>
          <a:stretch>
            <a:fillRect/>
          </a:stretch>
        </p:blipFill>
        <p:spPr>
          <a:xfrm>
            <a:off x="1078230" y="1825625"/>
            <a:ext cx="4319270" cy="4351655"/>
          </a:xfrm>
          <a:prstGeom prst="rect">
            <a:avLst/>
          </a:prstGeom>
        </p:spPr>
      </p:pic>
      <p:pic>
        <p:nvPicPr>
          <p:cNvPr id="4" name="Content Placeholder 3"/>
          <p:cNvPicPr>
            <a:picLocks noGrp="1" noChangeAspect="1"/>
          </p:cNvPicPr>
          <p:nvPr>
            <p:ph sz="half" idx="2"/>
          </p:nvPr>
        </p:nvPicPr>
        <p:blipFill>
          <a:blip r:embed="rId3"/>
          <a:stretch>
            <a:fillRect/>
          </a:stretch>
        </p:blipFill>
        <p:spPr>
          <a:xfrm>
            <a:off x="6266815" y="1825625"/>
            <a:ext cx="4610100"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altLang="zh-CN" dirty="0"/>
              <a:t>Programmation et optimisation parallèles haute performance </a:t>
            </a:r>
            <a:br>
              <a:rPr lang="fr-FR" altLang="zh-CN" dirty="0"/>
            </a:br>
            <a:br>
              <a:rPr lang="fr-FR" altLang="zh-CN" dirty="0"/>
            </a:br>
            <a:r>
              <a:rPr lang="fr-FR" altLang="zh-CN" dirty="0"/>
              <a:t>- Plan de cours
</a:t>
            </a:r>
            <a:endParaRPr lang="zh-CN" altLang="en-US" dirty="0"/>
          </a:p>
        </p:txBody>
      </p:sp>
      <p:sp>
        <p:nvSpPr>
          <p:cNvPr id="3" name="Content Placeholder 2"/>
          <p:cNvSpPr>
            <a:spLocks noGrp="1"/>
          </p:cNvSpPr>
          <p:nvPr>
            <p:ph idx="1"/>
          </p:nvPr>
        </p:nvSpPr>
        <p:spPr>
          <a:xfrm>
            <a:off x="647700" y="1825625"/>
            <a:ext cx="6657824" cy="4351338"/>
          </a:xfrm>
        </p:spPr>
        <p:txBody>
          <a:bodyPr>
            <a:normAutofit fontScale="52500" lnSpcReduction="20000"/>
          </a:bodyPr>
          <a:lstStyle/>
          <a:p>
            <a:r>
              <a:rPr lang="fr-FR" altLang="zh-CN" dirty="0">
                <a:sym typeface="+mn-ea"/>
              </a:rPr>
              <a:t>Divisée en la première moitié et la seconde moitié, la première moitié introduit principalement le C++ moderne, et la seconde moitié introduit principalement la programmation et l’optimisation parallèles.</a:t>
            </a:r>
          </a:p>
          <a:p>
            <a:endParaRPr lang="fr-FR" altLang="zh-CN" dirty="0">
              <a:sym typeface="+mn-ea"/>
            </a:endParaRPr>
          </a:p>
          <a:p>
            <a:pPr marL="457200" indent="-457200">
              <a:buAutoNum type="arabicPeriod"/>
            </a:pPr>
            <a:r>
              <a:rPr lang="fr-FR" altLang="zh-CN" dirty="0"/>
              <a:t>Configuration du programme d’études et de l’environnement de développement : </a:t>
            </a:r>
            <a:r>
              <a:rPr lang="fr-FR" altLang="zh-CN" dirty="0" err="1"/>
              <a:t>Cmake</a:t>
            </a:r>
            <a:r>
              <a:rPr lang="fr-FR" altLang="zh-CN" dirty="0"/>
              <a:t> et git pour commencer</a:t>
            </a:r>
          </a:p>
          <a:p>
            <a:pPr marL="457200" indent="-457200">
              <a:buAutoNum type="arabicPeriod"/>
            </a:pPr>
            <a:r>
              <a:rPr lang="fr-FR" altLang="zh-CN" dirty="0"/>
              <a:t>Prise en main du C++ moderne : conteneurs STL courants, gestion de la mémoire RAII
C++ moderne avancé : </a:t>
            </a:r>
            <a:r>
              <a:rPr lang="fr-FR" altLang="zh-CN" dirty="0" err="1"/>
              <a:t>méta-programmation</a:t>
            </a:r>
            <a:r>
              <a:rPr lang="fr-FR" altLang="zh-CN" dirty="0"/>
              <a:t> de modèle vs programmation fonctionnelle
Comment les compilateurs optimisent automatiquement : C++ du point de vue de l’assemblage
Programmation multithread depuis C++11 : du mutex au parallélisme sans verrou
</a:t>
            </a:r>
            <a:r>
              <a:rPr lang="fr-FR" altLang="zh-CN" dirty="0" err="1"/>
              <a:t>Frameworks</a:t>
            </a:r>
            <a:r>
              <a:rPr lang="fr-FR" altLang="zh-CN" dirty="0"/>
              <a:t> communs pour la programmation parallèle : </a:t>
            </a:r>
            <a:r>
              <a:rPr lang="fr-FR" altLang="zh-CN" dirty="0" err="1"/>
              <a:t>OpenMP</a:t>
            </a:r>
            <a:r>
              <a:rPr lang="fr-FR" altLang="zh-CN" dirty="0"/>
              <a:t> et Intel TBB
Optimisation de la récupération négligée : bande passante mémoire et mécanisme de mise en cache du processeur
Rubriques GPU : planification du wrap, mémoire partagée, barrière
Algorithmes parallèles en pratique : réduction, balayage, multiplication matricielle, etc.
La clé du stockage de données 3D à grande échelle : des structures de données clairsemées
Simulation physique en action : la table de recherche de voisins implémente la résolution de fluides PBF
C++ dans la pratique de l’ingénierie dans ZENO: Commencer par primitif
Cérémonie de remise des diplômes : Résumez ce que vous avez appris et ce que vous avez fait avec vos excellentes missions</a:t>
            </a:r>
            <a:endParaRPr lang="zh-CN" altLang="en-US" dirty="0">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lstStyle/>
          <a:p>
            <a:r>
              <a:rPr lang="en-US" sz="8000">
                <a:latin typeface="Adobe Helvetica" charset="0"/>
                <a:cs typeface="Adobe Helvetica" charset="0"/>
              </a:rPr>
              <a:t>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a:t>
            </a:r>
            <a:r>
              <a:rPr lang="zh-CN" altLang="en-US" dirty="0"/>
              <a:t>：</a:t>
            </a:r>
            <a:r>
              <a:rPr lang="fr-FR" altLang="zh-CN" dirty="0"/>
              <a:t>encapsulation</a:t>
            </a:r>
            <a:endParaRPr lang="zh-CN" altLang="en-US" dirty="0"/>
          </a:p>
        </p:txBody>
      </p:sp>
      <p:pic>
        <p:nvPicPr>
          <p:cNvPr id="8" name="Content Placeholder 7"/>
          <p:cNvPicPr>
            <a:picLocks noGrp="1" noChangeAspect="1"/>
          </p:cNvPicPr>
          <p:nvPr>
            <p:ph sz="half" idx="1"/>
          </p:nvPr>
        </p:nvPicPr>
        <p:blipFill>
          <a:blip r:embed="rId2"/>
          <a:stretch>
            <a:fillRect/>
          </a:stretch>
        </p:blipFill>
        <p:spPr>
          <a:xfrm>
            <a:off x="1078230" y="1830466"/>
            <a:ext cx="4319270" cy="4351655"/>
          </a:xfrm>
          <a:prstGeom prst="rect">
            <a:avLst/>
          </a:prstGeom>
        </p:spPr>
      </p:pic>
      <p:pic>
        <p:nvPicPr>
          <p:cNvPr id="4" name="Content Placeholder 3"/>
          <p:cNvPicPr>
            <a:picLocks noGrp="1" noChangeAspect="1"/>
          </p:cNvPicPr>
          <p:nvPr>
            <p:ph sz="half" idx="2"/>
          </p:nvPr>
        </p:nvPicPr>
        <p:blipFill>
          <a:blip r:embed="rId3"/>
          <a:stretch>
            <a:fillRect/>
          </a:stretch>
        </p:blipFill>
        <p:spPr>
          <a:xfrm>
            <a:off x="6252300" y="1830466"/>
            <a:ext cx="4610100" cy="4351655"/>
          </a:xfrm>
          <a:prstGeom prst="rect">
            <a:avLst/>
          </a:prstGeom>
        </p:spPr>
      </p:pic>
      <p:sp>
        <p:nvSpPr>
          <p:cNvPr id="3" name="Left Brace 2"/>
          <p:cNvSpPr/>
          <p:nvPr/>
        </p:nvSpPr>
        <p:spPr>
          <a:xfrm>
            <a:off x="1633220" y="2871470"/>
            <a:ext cx="164465" cy="346710"/>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 Box 4"/>
          <p:cNvSpPr txBox="1"/>
          <p:nvPr/>
        </p:nvSpPr>
        <p:spPr>
          <a:xfrm>
            <a:off x="2615837" y="1337129"/>
            <a:ext cx="6960326" cy="646331"/>
          </a:xfrm>
          <a:prstGeom prst="rect">
            <a:avLst/>
          </a:prstGeom>
          <a:noFill/>
        </p:spPr>
        <p:txBody>
          <a:bodyPr wrap="square" rtlCol="0">
            <a:spAutoFit/>
          </a:bodyPr>
          <a:lstStyle/>
          <a:p>
            <a:r>
              <a:rPr lang="fr-FR" altLang="zh-CN" dirty="0">
                <a:sym typeface="+mn-ea"/>
              </a:rPr>
              <a:t>Encapsuler plusieurs variables logiquement liées dans une classe
</a:t>
            </a:r>
            <a:endParaRPr lang="zh-CN" altLang="en-US" dirty="0">
              <a:sym typeface="+mn-ea"/>
            </a:endParaRPr>
          </a:p>
        </p:txBody>
      </p:sp>
      <p:sp>
        <p:nvSpPr>
          <p:cNvPr id="12" name="Left Brace 11"/>
          <p:cNvSpPr/>
          <p:nvPr/>
        </p:nvSpPr>
        <p:spPr>
          <a:xfrm>
            <a:off x="6849110" y="2917825"/>
            <a:ext cx="133985" cy="254635"/>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tretch>
            <a:fillRect/>
          </a:stretch>
        </p:blipFill>
        <p:spPr>
          <a:xfrm>
            <a:off x="1421765" y="1726565"/>
            <a:ext cx="3674110" cy="4626610"/>
          </a:xfrm>
          <a:prstGeom prst="rect">
            <a:avLst/>
          </a:prstGeom>
        </p:spPr>
      </p:pic>
      <p:sp>
        <p:nvSpPr>
          <p:cNvPr id="2" name="Title 1"/>
          <p:cNvSpPr>
            <a:spLocks noGrp="1"/>
          </p:cNvSpPr>
          <p:nvPr>
            <p:ph type="title"/>
          </p:nvPr>
        </p:nvSpPr>
        <p:spPr/>
        <p:txBody>
          <a:bodyPr/>
          <a:lstStyle/>
          <a:p>
            <a:r>
              <a:rPr lang="fr-FR" altLang="zh-CN" dirty="0"/>
              <a:t>Encapsulation : 
</a:t>
            </a:r>
            <a:endParaRPr lang="en-US" altLang="zh-CN" dirty="0"/>
          </a:p>
        </p:txBody>
      </p:sp>
      <p:sp>
        <p:nvSpPr>
          <p:cNvPr id="3" name="Left Brace 2"/>
          <p:cNvSpPr/>
          <p:nvPr/>
        </p:nvSpPr>
        <p:spPr>
          <a:xfrm>
            <a:off x="1909445" y="3611245"/>
            <a:ext cx="164465" cy="346710"/>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Content Placeholder 10"/>
          <p:cNvPicPr>
            <a:picLocks noGrp="1" noChangeAspect="1"/>
          </p:cNvPicPr>
          <p:nvPr>
            <p:ph sz="half" idx="2"/>
          </p:nvPr>
        </p:nvPicPr>
        <p:blipFill>
          <a:blip r:embed="rId3"/>
          <a:stretch>
            <a:fillRect/>
          </a:stretch>
        </p:blipFill>
        <p:spPr>
          <a:xfrm>
            <a:off x="6610985" y="1825625"/>
            <a:ext cx="3921760" cy="4351655"/>
          </a:xfrm>
          <a:prstGeom prst="rect">
            <a:avLst/>
          </a:prstGeom>
        </p:spPr>
      </p:pic>
      <p:sp>
        <p:nvSpPr>
          <p:cNvPr id="12" name="Left Brace 11"/>
          <p:cNvSpPr/>
          <p:nvPr/>
        </p:nvSpPr>
        <p:spPr>
          <a:xfrm>
            <a:off x="7135495" y="3703320"/>
            <a:ext cx="133985" cy="254635"/>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77500" lnSpcReduction="20000"/>
          </a:bodyPr>
          <a:lstStyle/>
          <a:p>
            <a:r>
              <a:rPr lang="fr-FR" altLang="zh-CN" dirty="0"/>
              <a:t>L’encapsulation Getter/setter n’est requise que lorsque le phénomène « lorsqu’un membre est modifié, sinon une erreur se produit ».
Les membres individuels sont orthogonaux les uns aux autres, comme la classe de vecteurs mathématiques Vec3, il n’est pas nécessaire d’encapsuler, cela ne fait que rendre le programmeur misérable, et il y a une certaine pénalité de performance: surtout si la fonction getter/setter sépare la déclaration et la définition et l’implémente dans un autre fichier!
</a:t>
            </a:r>
            <a:endParaRPr lang="zh-CN" altLang="en-US" dirty="0"/>
          </a:p>
        </p:txBody>
      </p:sp>
      <p:pic>
        <p:nvPicPr>
          <p:cNvPr id="5" name="Content Placeholder 4"/>
          <p:cNvPicPr>
            <a:picLocks noGrp="1" noChangeAspect="1"/>
          </p:cNvPicPr>
          <p:nvPr>
            <p:ph sz="half" idx="2"/>
          </p:nvPr>
        </p:nvPicPr>
        <p:blipFill>
          <a:blip r:embed="rId2"/>
          <a:stretch>
            <a:fillRect/>
          </a:stretch>
        </p:blipFill>
        <p:spPr>
          <a:xfrm>
            <a:off x="7119620" y="1871980"/>
            <a:ext cx="2905125" cy="42576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3"/>
          <p:cNvPicPr>
            <a:picLocks noGrp="1" noChangeAspect="1"/>
          </p:cNvPicPr>
          <p:nvPr>
            <p:ph sz="half" idx="2"/>
          </p:nvPr>
        </p:nvPicPr>
        <p:blipFill>
          <a:blip r:embed="rId2"/>
          <a:stretch>
            <a:fillRect/>
          </a:stretch>
        </p:blipFill>
        <p:spPr>
          <a:xfrm>
            <a:off x="6257623" y="1821179"/>
            <a:ext cx="4610100" cy="4351655"/>
          </a:xfrm>
          <a:prstGeom prst="rect">
            <a:avLst/>
          </a:prstGeom>
        </p:spPr>
      </p:pic>
      <p:sp>
        <p:nvSpPr>
          <p:cNvPr id="2" name="Title 1"/>
          <p:cNvSpPr>
            <a:spLocks noGrp="1"/>
          </p:cNvSpPr>
          <p:nvPr>
            <p:ph type="title"/>
          </p:nvPr>
        </p:nvSpPr>
        <p:spPr/>
        <p:txBody>
          <a:bodyPr/>
          <a:lstStyle/>
          <a:p>
            <a:r>
              <a:rPr lang="en-US" altLang="zh-CN" dirty="0">
                <a:sym typeface="+mn-ea"/>
              </a:rPr>
              <a:t>C++</a:t>
            </a:r>
            <a:r>
              <a:rPr lang="zh-CN" altLang="en-US" dirty="0"/>
              <a:t>：</a:t>
            </a:r>
            <a:r>
              <a:rPr lang="en-US" altLang="zh-CN" dirty="0"/>
              <a:t>RAII</a:t>
            </a:r>
            <a:r>
              <a:rPr lang="zh-CN" altLang="en-US" dirty="0"/>
              <a:t>（</a:t>
            </a:r>
            <a:r>
              <a:rPr lang="en-US" altLang="zh-CN" dirty="0"/>
              <a:t>Resource Acquisition Is Initialization</a:t>
            </a:r>
            <a:r>
              <a:rPr lang="zh-CN" altLang="en-US" dirty="0"/>
              <a:t>）</a:t>
            </a:r>
          </a:p>
        </p:txBody>
      </p:sp>
      <p:pic>
        <p:nvPicPr>
          <p:cNvPr id="8" name="Content Placeholder 7"/>
          <p:cNvPicPr>
            <a:picLocks noGrp="1" noChangeAspect="1"/>
          </p:cNvPicPr>
          <p:nvPr>
            <p:ph sz="half" idx="1"/>
          </p:nvPr>
        </p:nvPicPr>
        <p:blipFill>
          <a:blip r:embed="rId3"/>
          <a:stretch>
            <a:fillRect/>
          </a:stretch>
        </p:blipFill>
        <p:spPr>
          <a:xfrm>
            <a:off x="1088390" y="1821180"/>
            <a:ext cx="4319270" cy="4351655"/>
          </a:xfrm>
          <a:prstGeom prst="rect">
            <a:avLst/>
          </a:prstGeom>
        </p:spPr>
      </p:pic>
      <p:cxnSp>
        <p:nvCxnSpPr>
          <p:cNvPr id="9" name="Straight Connector 8"/>
          <p:cNvCxnSpPr/>
          <p:nvPr/>
        </p:nvCxnSpPr>
        <p:spPr>
          <a:xfrm>
            <a:off x="3115945" y="3249930"/>
            <a:ext cx="2258695"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787525" y="5866130"/>
            <a:ext cx="69469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679815" y="3182620"/>
            <a:ext cx="455295"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
        <p:nvSpPr>
          <p:cNvPr id="19" name="Text Box 18"/>
          <p:cNvSpPr txBox="1"/>
          <p:nvPr/>
        </p:nvSpPr>
        <p:spPr>
          <a:xfrm>
            <a:off x="3287395" y="6172835"/>
            <a:ext cx="5469255" cy="922020"/>
          </a:xfrm>
          <a:prstGeom prst="rect">
            <a:avLst/>
          </a:prstGeom>
          <a:noFill/>
        </p:spPr>
        <p:txBody>
          <a:bodyPr wrap="square" rtlCol="0">
            <a:spAutoFit/>
          </a:bodyPr>
          <a:lstStyle/>
          <a:p>
            <a:pPr algn="l"/>
            <a:r>
              <a:rPr lang="en-US" dirty="0">
                <a:sym typeface="+mn-ea"/>
              </a:rPr>
              <a:t>C++ </a:t>
            </a:r>
            <a:r>
              <a:rPr lang="zh-CN" altLang="en-US" dirty="0"/>
              <a:t>（</a:t>
            </a:r>
            <a:r>
              <a:rPr lang="en-US" altLang="zh-CN" dirty="0"/>
              <a:t>constructor</a:t>
            </a:r>
            <a:r>
              <a:rPr lang="zh-CN" altLang="en-US" dirty="0"/>
              <a:t>）</a:t>
            </a:r>
          </a:p>
          <a:p>
            <a:pPr algn="l"/>
            <a:r>
              <a:rPr lang="zh-CN" altLang="en-US" dirty="0"/>
              <a:t>（</a:t>
            </a:r>
            <a:r>
              <a:rPr lang="en-US" altLang="zh-CN" dirty="0"/>
              <a:t>destructor</a:t>
            </a:r>
            <a:r>
              <a:rPr lang="zh-CN" altLang="en-US" dirty="0"/>
              <a:t>）</a:t>
            </a:r>
          </a:p>
          <a:p>
            <a:pPr algn="l"/>
            <a:endParaRPr lang="en-US" altLang="zh-CN" dirty="0"/>
          </a:p>
        </p:txBody>
      </p:sp>
      <p:sp>
        <p:nvSpPr>
          <p:cNvPr id="21" name="Text Box 20"/>
          <p:cNvSpPr txBox="1"/>
          <p:nvPr/>
        </p:nvSpPr>
        <p:spPr>
          <a:xfrm>
            <a:off x="7906688" y="5562962"/>
            <a:ext cx="3761105" cy="923330"/>
          </a:xfrm>
          <a:prstGeom prst="rect">
            <a:avLst/>
          </a:prstGeom>
          <a:noFill/>
        </p:spPr>
        <p:txBody>
          <a:bodyPr wrap="square" rtlCol="0">
            <a:spAutoFit/>
          </a:bodyPr>
          <a:lstStyle/>
          <a:p>
            <a:r>
              <a:rPr lang="fr-FR" altLang="zh-CN" dirty="0">
                <a:solidFill>
                  <a:srgbClr val="FF0000"/>
                </a:solidFill>
                <a:effectLst>
                  <a:outerShdw blurRad="38100" dist="19050" dir="2700000" algn="tl" rotWithShape="0">
                    <a:schemeClr val="dk1">
                      <a:alpha val="40000"/>
                    </a:schemeClr>
                  </a:outerShdw>
                </a:effectLst>
                <a:sym typeface="+mn-ea"/>
              </a:rPr>
              <a:t>Dès que il sorte de sa porté {} il va être automatiquement libérée
</a:t>
            </a:r>
            <a:endParaRPr lang="zh-CN" altLang="en-US" dirty="0">
              <a:solidFill>
                <a:srgbClr val="FF0000"/>
              </a:solidFill>
              <a:effectLst>
                <a:outerShdw blurRad="38100" dist="19050" dir="2700000" algn="tl" rotWithShape="0">
                  <a:schemeClr val="dk1">
                    <a:alpha val="40000"/>
                  </a:schemeClr>
                </a:outerShdw>
              </a:effectLst>
              <a:sym typeface="+mn-ea"/>
            </a:endParaRPr>
          </a:p>
        </p:txBody>
      </p:sp>
      <p:sp>
        <p:nvSpPr>
          <p:cNvPr id="22" name="Text Box 21"/>
          <p:cNvSpPr txBox="1"/>
          <p:nvPr/>
        </p:nvSpPr>
        <p:spPr>
          <a:xfrm>
            <a:off x="2544445" y="5621020"/>
            <a:ext cx="2759075" cy="646331"/>
          </a:xfrm>
          <a:prstGeom prst="rect">
            <a:avLst/>
          </a:prstGeom>
          <a:noFill/>
        </p:spPr>
        <p:txBody>
          <a:bodyPr wrap="square" rtlCol="0">
            <a:spAutoFit/>
          </a:bodyPr>
          <a:lstStyle/>
          <a:p>
            <a:r>
              <a:rPr lang="fr-FR" altLang="zh-CN" dirty="0">
                <a:solidFill>
                  <a:srgbClr val="FF0000"/>
                </a:solidFill>
                <a:effectLst>
                  <a:outerShdw blurRad="38100" dist="19050" dir="2700000" algn="tl" rotWithShape="0">
                    <a:schemeClr val="dk1">
                      <a:alpha val="40000"/>
                    </a:schemeClr>
                  </a:outerShdw>
                </a:effectLst>
                <a:sym typeface="+mn-ea"/>
              </a:rPr>
              <a:t>Libération manuelle
</a:t>
            </a:r>
            <a:endParaRPr lang="zh-CN" altLang="en-US" dirty="0">
              <a:solidFill>
                <a:srgbClr val="FF0000"/>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RAII</a:t>
            </a:r>
            <a:r>
              <a:rPr lang="zh-CN" altLang="en-US" dirty="0"/>
              <a:t>：</a:t>
            </a:r>
            <a:r>
              <a:rPr lang="fr-FR" altLang="zh-CN" dirty="0"/>
              <a:t>Évitez de faire des erreurs</a:t>
            </a:r>
            <a:endParaRPr lang="zh-CN" altLang="en-US" dirty="0"/>
          </a:p>
        </p:txBody>
      </p:sp>
      <p:pic>
        <p:nvPicPr>
          <p:cNvPr id="8" name="Image 7">
            <a:extLst>
              <a:ext uri="{FF2B5EF4-FFF2-40B4-BE49-F238E27FC236}">
                <a16:creationId xmlns:a16="http://schemas.microsoft.com/office/drawing/2014/main" id="{EBCC94CA-5FAE-4E8E-81B6-59A1F4CA4E8E}"/>
              </a:ext>
            </a:extLst>
          </p:cNvPr>
          <p:cNvPicPr>
            <a:picLocks noChangeAspect="1"/>
          </p:cNvPicPr>
          <p:nvPr/>
        </p:nvPicPr>
        <p:blipFill>
          <a:blip r:embed="rId3"/>
          <a:stretch>
            <a:fillRect/>
          </a:stretch>
        </p:blipFill>
        <p:spPr>
          <a:xfrm>
            <a:off x="1711881" y="1307342"/>
            <a:ext cx="3399743" cy="5498228"/>
          </a:xfrm>
          <a:prstGeom prst="rect">
            <a:avLst/>
          </a:prstGeom>
        </p:spPr>
      </p:pic>
      <p:pic>
        <p:nvPicPr>
          <p:cNvPr id="11" name="Image 10">
            <a:extLst>
              <a:ext uri="{FF2B5EF4-FFF2-40B4-BE49-F238E27FC236}">
                <a16:creationId xmlns:a16="http://schemas.microsoft.com/office/drawing/2014/main" id="{02203DF5-FF8B-480B-9368-347E502C984C}"/>
              </a:ext>
            </a:extLst>
          </p:cNvPr>
          <p:cNvPicPr>
            <a:picLocks noChangeAspect="1"/>
          </p:cNvPicPr>
          <p:nvPr/>
        </p:nvPicPr>
        <p:blipFill>
          <a:blip r:embed="rId4"/>
          <a:stretch>
            <a:fillRect/>
          </a:stretch>
        </p:blipFill>
        <p:spPr>
          <a:xfrm>
            <a:off x="6201204" y="876300"/>
            <a:ext cx="5971683" cy="59292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RAII</a:t>
            </a:r>
            <a:r>
              <a:rPr lang="zh-CN" altLang="en-US" dirty="0"/>
              <a:t>：（</a:t>
            </a:r>
            <a:r>
              <a:rPr lang="en-US" altLang="zh-CN" dirty="0"/>
              <a:t>exception-safe</a:t>
            </a:r>
            <a:r>
              <a:rPr lang="zh-CN" altLang="en-US" dirty="0"/>
              <a:t>）</a:t>
            </a:r>
          </a:p>
        </p:txBody>
      </p:sp>
      <p:sp>
        <p:nvSpPr>
          <p:cNvPr id="6" name="Text Box 5"/>
          <p:cNvSpPr txBox="1"/>
          <p:nvPr/>
        </p:nvSpPr>
        <p:spPr>
          <a:xfrm>
            <a:off x="2929255" y="1016395"/>
            <a:ext cx="6333490" cy="1200329"/>
          </a:xfrm>
          <a:prstGeom prst="rect">
            <a:avLst/>
          </a:prstGeom>
          <a:noFill/>
        </p:spPr>
        <p:txBody>
          <a:bodyPr wrap="square" rtlCol="0">
            <a:spAutoFit/>
          </a:bodyPr>
          <a:lstStyle/>
          <a:p>
            <a:r>
              <a:rPr lang="fr-FR" dirty="0"/>
              <a:t>La norme C++ garantit que lorsqu’une exception se produit, la fonction de déconstruction de l’objet créé est appelée.
Par conséquent, il y a (et n’a pas besoin) d’une instruction finale en C ++</a:t>
            </a:r>
            <a:r>
              <a:rPr lang="zh-CN" altLang="en-US" dirty="0"/>
              <a:t>。</a:t>
            </a:r>
          </a:p>
        </p:txBody>
      </p:sp>
      <p:sp>
        <p:nvSpPr>
          <p:cNvPr id="8" name="Text Box 7"/>
          <p:cNvSpPr txBox="1"/>
          <p:nvPr/>
        </p:nvSpPr>
        <p:spPr>
          <a:xfrm>
            <a:off x="0" y="4611067"/>
            <a:ext cx="5263938" cy="2031325"/>
          </a:xfrm>
          <a:prstGeom prst="rect">
            <a:avLst/>
          </a:prstGeom>
          <a:noFill/>
        </p:spPr>
        <p:txBody>
          <a:bodyPr wrap="square" rtlCol="0">
            <a:spAutoFit/>
          </a:bodyPr>
          <a:lstStyle/>
          <a:p>
            <a:r>
              <a:rPr lang="fr-FR" altLang="zh-CN" dirty="0"/>
              <a:t>Si vous ne fermez pas ici, vous pouvez attendre qu’il ferme.
si vous avez des exigences timing ou de performance.
Par exemple, mutex a oublié de déverrouiller provoquant des blocages et ainsi de suite...
</a:t>
            </a:r>
            <a:endParaRPr lang="en-US" altLang="zh-CN" dirty="0"/>
          </a:p>
        </p:txBody>
      </p:sp>
      <p:pic>
        <p:nvPicPr>
          <p:cNvPr id="12" name="Content Placeholder 11"/>
          <p:cNvPicPr>
            <a:picLocks noGrp="1" noChangeAspect="1"/>
          </p:cNvPicPr>
          <p:nvPr>
            <p:ph sz="half" idx="1"/>
          </p:nvPr>
        </p:nvPicPr>
        <p:blipFill>
          <a:blip r:embed="rId2"/>
          <a:stretch>
            <a:fillRect/>
          </a:stretch>
        </p:blipFill>
        <p:spPr>
          <a:xfrm>
            <a:off x="1287780" y="3138805"/>
            <a:ext cx="3900805" cy="1407160"/>
          </a:xfrm>
          <a:prstGeom prst="rect">
            <a:avLst/>
          </a:prstGeom>
        </p:spPr>
      </p:pic>
      <p:pic>
        <p:nvPicPr>
          <p:cNvPr id="5" name="Image 4">
            <a:extLst>
              <a:ext uri="{FF2B5EF4-FFF2-40B4-BE49-F238E27FC236}">
                <a16:creationId xmlns:a16="http://schemas.microsoft.com/office/drawing/2014/main" id="{FBEAEDF8-C4E7-4C50-B738-574D07555E64}"/>
              </a:ext>
            </a:extLst>
          </p:cNvPr>
          <p:cNvPicPr>
            <a:picLocks noChangeAspect="1"/>
          </p:cNvPicPr>
          <p:nvPr/>
        </p:nvPicPr>
        <p:blipFill>
          <a:blip r:embed="rId3"/>
          <a:stretch>
            <a:fillRect/>
          </a:stretch>
        </p:blipFill>
        <p:spPr>
          <a:xfrm>
            <a:off x="6781219" y="1874741"/>
            <a:ext cx="5311600" cy="4134208"/>
          </a:xfrm>
          <a:prstGeom prst="rect">
            <a:avLst/>
          </a:prstGeom>
        </p:spPr>
      </p:pic>
      <p:pic>
        <p:nvPicPr>
          <p:cNvPr id="9" name="Image 8">
            <a:extLst>
              <a:ext uri="{FF2B5EF4-FFF2-40B4-BE49-F238E27FC236}">
                <a16:creationId xmlns:a16="http://schemas.microsoft.com/office/drawing/2014/main" id="{5860C927-F495-4D14-898C-B7E92647D92A}"/>
              </a:ext>
            </a:extLst>
          </p:cNvPr>
          <p:cNvPicPr>
            <a:picLocks noChangeAspect="1"/>
          </p:cNvPicPr>
          <p:nvPr/>
        </p:nvPicPr>
        <p:blipFill>
          <a:blip r:embed="rId4"/>
          <a:stretch>
            <a:fillRect/>
          </a:stretch>
        </p:blipFill>
        <p:spPr>
          <a:xfrm>
            <a:off x="4910347" y="6221432"/>
            <a:ext cx="7182472" cy="59822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RAII</a:t>
            </a:r>
            <a:r>
              <a:rPr lang="zh-CN" altLang="en-US" dirty="0"/>
              <a:t>：</a:t>
            </a:r>
            <a:r>
              <a:rPr lang="fr-FR" altLang="zh-CN" dirty="0"/>
              <a:t>Le constructeur</a:t>
            </a:r>
            <a:endParaRPr lang="zh-CN" altLang="en-US" dirty="0"/>
          </a:p>
        </p:txBody>
      </p:sp>
      <p:sp>
        <p:nvSpPr>
          <p:cNvPr id="3" name="Content Placeholder 2"/>
          <p:cNvSpPr>
            <a:spLocks noGrp="1"/>
          </p:cNvSpPr>
          <p:nvPr>
            <p:ph idx="1"/>
          </p:nvPr>
        </p:nvSpPr>
        <p:spPr/>
        <p:txBody>
          <a:bodyPr>
            <a:noAutofit/>
          </a:bodyPr>
          <a:lstStyle/>
          <a:p>
            <a:r>
              <a:rPr lang="fr-FR" altLang="zh-CN" sz="1600" dirty="0"/>
              <a:t>Alors, comment on définis un constructeur ?</a:t>
            </a:r>
            <a:r>
              <a:rPr lang="zh-CN" altLang="en-US" sz="1600" dirty="0"/>
              <a:t>？</a:t>
            </a:r>
            <a:endParaRPr lang="en-US" altLang="zh-CN" sz="1600" dirty="0"/>
          </a:p>
        </p:txBody>
      </p:sp>
      <p:sp>
        <p:nvSpPr>
          <p:cNvPr id="4" name="Text Box 3"/>
          <p:cNvSpPr txBox="1"/>
          <p:nvPr/>
        </p:nvSpPr>
        <p:spPr>
          <a:xfrm>
            <a:off x="0" y="6644005"/>
            <a:ext cx="980440" cy="213995"/>
          </a:xfrm>
          <a:prstGeom prst="rect">
            <a:avLst/>
          </a:prstGeom>
          <a:noFill/>
        </p:spPr>
        <p:txBody>
          <a:bodyPr wrap="square" rtlCol="0">
            <a:spAutoFit/>
          </a:bodyPr>
          <a:lstStyle/>
          <a:p>
            <a:r>
              <a:rPr lang="en-US" sz="800">
                <a:solidFill>
                  <a:schemeClr val="bg1"/>
                </a:solidFill>
                <a:latin typeface="Adobe New Century Schoolbook" charset="0"/>
                <a:cs typeface="Adobe New Century Schoolbook" charset="0"/>
              </a:rPr>
              <a:t>BV1h64y197Fd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altLang="zh-CN" dirty="0"/>
              <a:t>Constructeur : aucun argument
</a:t>
            </a:r>
            <a:endParaRPr lang="zh-CN" altLang="en-US" dirty="0"/>
          </a:p>
        </p:txBody>
      </p:sp>
      <p:pic>
        <p:nvPicPr>
          <p:cNvPr id="7" name="Image 6">
            <a:extLst>
              <a:ext uri="{FF2B5EF4-FFF2-40B4-BE49-F238E27FC236}">
                <a16:creationId xmlns:a16="http://schemas.microsoft.com/office/drawing/2014/main" id="{7B718C04-1696-4DB5-8EB0-1D16654CB1CF}"/>
              </a:ext>
            </a:extLst>
          </p:cNvPr>
          <p:cNvPicPr>
            <a:picLocks noChangeAspect="1"/>
          </p:cNvPicPr>
          <p:nvPr/>
        </p:nvPicPr>
        <p:blipFill>
          <a:blip r:embed="rId2"/>
          <a:stretch>
            <a:fillRect/>
          </a:stretch>
        </p:blipFill>
        <p:spPr>
          <a:xfrm>
            <a:off x="3657388" y="1163758"/>
            <a:ext cx="4877223" cy="4530483"/>
          </a:xfrm>
          <a:prstGeom prst="rect">
            <a:avLst/>
          </a:prstGeom>
        </p:spPr>
      </p:pic>
      <p:pic>
        <p:nvPicPr>
          <p:cNvPr id="8" name="Image 7">
            <a:extLst>
              <a:ext uri="{FF2B5EF4-FFF2-40B4-BE49-F238E27FC236}">
                <a16:creationId xmlns:a16="http://schemas.microsoft.com/office/drawing/2014/main" id="{EABEBDCE-EFB8-4782-A4E8-75AB461C522F}"/>
              </a:ext>
            </a:extLst>
          </p:cNvPr>
          <p:cNvPicPr>
            <a:picLocks noChangeAspect="1"/>
          </p:cNvPicPr>
          <p:nvPr/>
        </p:nvPicPr>
        <p:blipFill>
          <a:blip r:embed="rId3"/>
          <a:stretch>
            <a:fillRect/>
          </a:stretch>
        </p:blipFill>
        <p:spPr>
          <a:xfrm>
            <a:off x="5459680" y="5812140"/>
            <a:ext cx="1158340" cy="33911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altLang="zh-CN" dirty="0"/>
              <a:t>Constructeur : aucun argument (utilise des expressions d’initialisation.</a:t>
            </a:r>
            <a:r>
              <a:rPr lang="zh-CN" altLang="en-US" dirty="0">
                <a:sym typeface="+mn-ea"/>
              </a:rPr>
              <a:t>）</a:t>
            </a:r>
            <a:endParaRPr lang="zh-CN" altLang="en-US" dirty="0"/>
          </a:p>
        </p:txBody>
      </p:sp>
      <p:sp>
        <p:nvSpPr>
          <p:cNvPr id="2" name="Text Box 1"/>
          <p:cNvSpPr txBox="1"/>
          <p:nvPr/>
        </p:nvSpPr>
        <p:spPr>
          <a:xfrm>
            <a:off x="5892799" y="3556198"/>
            <a:ext cx="4564228" cy="1754326"/>
          </a:xfrm>
          <a:prstGeom prst="rect">
            <a:avLst/>
          </a:prstGeom>
          <a:noFill/>
        </p:spPr>
        <p:txBody>
          <a:bodyPr wrap="square" rtlCol="0">
            <a:spAutoFit/>
          </a:bodyPr>
          <a:lstStyle/>
          <a:p>
            <a:r>
              <a:rPr lang="fr-FR" altLang="zh-CN" dirty="0"/>
              <a:t>Pourquoi ai-je besoin d’une expression d’initialisation ?
1. Supposons que l’attribut est </a:t>
            </a:r>
            <a:r>
              <a:rPr lang="fr-FR" altLang="zh-CN" dirty="0" err="1"/>
              <a:t>const</a:t>
            </a:r>
            <a:r>
              <a:rPr lang="fr-FR" altLang="zh-CN" dirty="0"/>
              <a:t> &amp;
2. Évitez les initialisations en double et soyez plus efficace
</a:t>
            </a:r>
            <a:endParaRPr lang="zh-CN" altLang="en-US" dirty="0"/>
          </a:p>
        </p:txBody>
      </p:sp>
      <p:pic>
        <p:nvPicPr>
          <p:cNvPr id="15" name="Image 14">
            <a:extLst>
              <a:ext uri="{FF2B5EF4-FFF2-40B4-BE49-F238E27FC236}">
                <a16:creationId xmlns:a16="http://schemas.microsoft.com/office/drawing/2014/main" id="{D63E28DF-11EF-4A02-A56B-7B09ED86BE0A}"/>
              </a:ext>
            </a:extLst>
          </p:cNvPr>
          <p:cNvPicPr>
            <a:picLocks noChangeAspect="1"/>
          </p:cNvPicPr>
          <p:nvPr/>
        </p:nvPicPr>
        <p:blipFill>
          <a:blip r:embed="rId2"/>
          <a:stretch>
            <a:fillRect/>
          </a:stretch>
        </p:blipFill>
        <p:spPr>
          <a:xfrm>
            <a:off x="5313629" y="6260436"/>
            <a:ext cx="1158340" cy="339119"/>
          </a:xfrm>
          <a:prstGeom prst="rect">
            <a:avLst/>
          </a:prstGeom>
        </p:spPr>
      </p:pic>
      <p:pic>
        <p:nvPicPr>
          <p:cNvPr id="16" name="Image 15">
            <a:extLst>
              <a:ext uri="{FF2B5EF4-FFF2-40B4-BE49-F238E27FC236}">
                <a16:creationId xmlns:a16="http://schemas.microsoft.com/office/drawing/2014/main" id="{48F069B9-F2BE-4CA6-ACA0-3E83D81B8B4E}"/>
              </a:ext>
            </a:extLst>
          </p:cNvPr>
          <p:cNvPicPr>
            <a:picLocks noChangeAspect="1"/>
          </p:cNvPicPr>
          <p:nvPr/>
        </p:nvPicPr>
        <p:blipFill>
          <a:blip r:embed="rId3"/>
          <a:stretch>
            <a:fillRect/>
          </a:stretch>
        </p:blipFill>
        <p:spPr>
          <a:xfrm>
            <a:off x="910698" y="1622100"/>
            <a:ext cx="4816257" cy="4000847"/>
          </a:xfrm>
          <a:prstGeom prst="rect">
            <a:avLst/>
          </a:prstGeom>
        </p:spPr>
      </p:pic>
      <p:cxnSp>
        <p:nvCxnSpPr>
          <p:cNvPr id="17" name="Straight Connector 2">
            <a:extLst>
              <a:ext uri="{FF2B5EF4-FFF2-40B4-BE49-F238E27FC236}">
                <a16:creationId xmlns:a16="http://schemas.microsoft.com/office/drawing/2014/main" id="{A8323BD3-71C4-44C2-A45B-627BF0077AA5}"/>
              </a:ext>
            </a:extLst>
          </p:cNvPr>
          <p:cNvCxnSpPr>
            <a:cxnSpLocks/>
          </p:cNvCxnSpPr>
          <p:nvPr/>
        </p:nvCxnSpPr>
        <p:spPr>
          <a:xfrm>
            <a:off x="2233779" y="3622523"/>
            <a:ext cx="2353945" cy="0"/>
          </a:xfrm>
          <a:prstGeom prst="line">
            <a:avLst/>
          </a:prstGeom>
          <a:ln w="3175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 plusieurs paramètres
</a:t>
            </a:r>
            <a:endParaRPr lang="en-US" dirty="0"/>
          </a:p>
        </p:txBody>
      </p:sp>
      <p:pic>
        <p:nvPicPr>
          <p:cNvPr id="9" name="Image 8">
            <a:extLst>
              <a:ext uri="{FF2B5EF4-FFF2-40B4-BE49-F238E27FC236}">
                <a16:creationId xmlns:a16="http://schemas.microsoft.com/office/drawing/2014/main" id="{7DFA95E5-A2B8-4EBE-8043-859115E73F26}"/>
              </a:ext>
            </a:extLst>
          </p:cNvPr>
          <p:cNvPicPr>
            <a:picLocks noChangeAspect="1"/>
          </p:cNvPicPr>
          <p:nvPr/>
        </p:nvPicPr>
        <p:blipFill>
          <a:blip r:embed="rId2"/>
          <a:stretch>
            <a:fillRect/>
          </a:stretch>
        </p:blipFill>
        <p:spPr>
          <a:xfrm>
            <a:off x="5313629" y="6260436"/>
            <a:ext cx="1158340" cy="339119"/>
          </a:xfrm>
          <a:prstGeom prst="rect">
            <a:avLst/>
          </a:prstGeom>
        </p:spPr>
      </p:pic>
      <p:pic>
        <p:nvPicPr>
          <p:cNvPr id="8" name="Image 7">
            <a:extLst>
              <a:ext uri="{FF2B5EF4-FFF2-40B4-BE49-F238E27FC236}">
                <a16:creationId xmlns:a16="http://schemas.microsoft.com/office/drawing/2014/main" id="{E67B7A66-CFB1-48FC-A1B8-6DF93D3E82A3}"/>
              </a:ext>
            </a:extLst>
          </p:cNvPr>
          <p:cNvPicPr>
            <a:picLocks noChangeAspect="1"/>
          </p:cNvPicPr>
          <p:nvPr/>
        </p:nvPicPr>
        <p:blipFill>
          <a:blip r:embed="rId3"/>
          <a:stretch>
            <a:fillRect/>
          </a:stretch>
        </p:blipFill>
        <p:spPr>
          <a:xfrm>
            <a:off x="2973434" y="1457154"/>
            <a:ext cx="6245131" cy="39436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66" y="336232"/>
            <a:ext cx="10515600" cy="1325563"/>
          </a:xfrm>
        </p:spPr>
        <p:txBody>
          <a:bodyPr/>
          <a:lstStyle/>
          <a:p>
            <a:r>
              <a:rPr lang="fr-FR" altLang="zh-CN" dirty="0"/>
              <a:t>Regardez l’histoire de C++ 
</a:t>
            </a:r>
            <a:endParaRPr lang="zh-CN" altLang="en-US" dirty="0"/>
          </a:p>
        </p:txBody>
      </p:sp>
      <p:pic>
        <p:nvPicPr>
          <p:cNvPr id="3" name="Content Placeholder 2"/>
          <p:cNvPicPr>
            <a:picLocks noGrp="1" noChangeAspect="1"/>
          </p:cNvPicPr>
          <p:nvPr>
            <p:ph idx="1"/>
          </p:nvPr>
        </p:nvPicPr>
        <p:blipFill>
          <a:blip r:embed="rId3"/>
          <a:stretch>
            <a:fillRect/>
          </a:stretch>
        </p:blipFill>
        <p:spPr>
          <a:xfrm>
            <a:off x="3928957" y="2396097"/>
            <a:ext cx="3614420" cy="1372235"/>
          </a:xfrm>
          <a:prstGeom prst="rect">
            <a:avLst/>
          </a:prstGeom>
        </p:spPr>
      </p:pic>
      <p:sp>
        <p:nvSpPr>
          <p:cNvPr id="6" name="Content Placeholder 2"/>
          <p:cNvSpPr>
            <a:spLocks noGrp="1"/>
          </p:cNvSpPr>
          <p:nvPr/>
        </p:nvSpPr>
        <p:spPr>
          <a:xfrm>
            <a:off x="608995"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fr-FR" altLang="zh-CN" dirty="0"/>
              <a:t>Trouvez la somme de tous les nombres d’un vecteur:</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 une seule paramètre 
</a:t>
            </a:r>
            <a:endParaRPr lang="en-US" dirty="0"/>
          </a:p>
        </p:txBody>
      </p:sp>
      <p:pic>
        <p:nvPicPr>
          <p:cNvPr id="8" name="Image 7">
            <a:extLst>
              <a:ext uri="{FF2B5EF4-FFF2-40B4-BE49-F238E27FC236}">
                <a16:creationId xmlns:a16="http://schemas.microsoft.com/office/drawing/2014/main" id="{52A9E8AB-1271-4BE8-BD9E-145E11085CDE}"/>
              </a:ext>
            </a:extLst>
          </p:cNvPr>
          <p:cNvPicPr>
            <a:picLocks noChangeAspect="1"/>
          </p:cNvPicPr>
          <p:nvPr/>
        </p:nvPicPr>
        <p:blipFill>
          <a:blip r:embed="rId2"/>
          <a:stretch>
            <a:fillRect/>
          </a:stretch>
        </p:blipFill>
        <p:spPr>
          <a:xfrm>
            <a:off x="3434484" y="1249491"/>
            <a:ext cx="5323031" cy="4359018"/>
          </a:xfrm>
          <a:prstGeom prst="rect">
            <a:avLst/>
          </a:prstGeom>
        </p:spPr>
      </p:pic>
      <p:pic>
        <p:nvPicPr>
          <p:cNvPr id="9" name="Image 8">
            <a:extLst>
              <a:ext uri="{FF2B5EF4-FFF2-40B4-BE49-F238E27FC236}">
                <a16:creationId xmlns:a16="http://schemas.microsoft.com/office/drawing/2014/main" id="{DD780292-D950-45E3-A705-673E778446F6}"/>
              </a:ext>
            </a:extLst>
          </p:cNvPr>
          <p:cNvPicPr>
            <a:picLocks noChangeAspect="1"/>
          </p:cNvPicPr>
          <p:nvPr/>
        </p:nvPicPr>
        <p:blipFill>
          <a:blip r:embed="rId3"/>
          <a:stretch>
            <a:fillRect/>
          </a:stretch>
        </p:blipFill>
        <p:spPr>
          <a:xfrm>
            <a:off x="6095999" y="6115669"/>
            <a:ext cx="2213802" cy="35436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Custom Constructeur : Single Argument (Trap)
</a:t>
            </a:r>
            <a:endParaRPr lang="en-US" dirty="0"/>
          </a:p>
        </p:txBody>
      </p:sp>
      <p:pic>
        <p:nvPicPr>
          <p:cNvPr id="11" name="Image 10">
            <a:extLst>
              <a:ext uri="{FF2B5EF4-FFF2-40B4-BE49-F238E27FC236}">
                <a16:creationId xmlns:a16="http://schemas.microsoft.com/office/drawing/2014/main" id="{D2E09207-3090-4073-AD72-BFBA5326B2DB}"/>
              </a:ext>
            </a:extLst>
          </p:cNvPr>
          <p:cNvPicPr>
            <a:picLocks noChangeAspect="1"/>
          </p:cNvPicPr>
          <p:nvPr/>
        </p:nvPicPr>
        <p:blipFill>
          <a:blip r:embed="rId2"/>
          <a:stretch>
            <a:fillRect/>
          </a:stretch>
        </p:blipFill>
        <p:spPr>
          <a:xfrm>
            <a:off x="6095999" y="6115669"/>
            <a:ext cx="2213802" cy="354361"/>
          </a:xfrm>
          <a:prstGeom prst="rect">
            <a:avLst/>
          </a:prstGeom>
        </p:spPr>
      </p:pic>
      <p:pic>
        <p:nvPicPr>
          <p:cNvPr id="12" name="Image 11">
            <a:extLst>
              <a:ext uri="{FF2B5EF4-FFF2-40B4-BE49-F238E27FC236}">
                <a16:creationId xmlns:a16="http://schemas.microsoft.com/office/drawing/2014/main" id="{D9299058-4972-4811-BC19-B3A14918AAA3}"/>
              </a:ext>
            </a:extLst>
          </p:cNvPr>
          <p:cNvPicPr>
            <a:picLocks noChangeAspect="1"/>
          </p:cNvPicPr>
          <p:nvPr/>
        </p:nvPicPr>
        <p:blipFill>
          <a:blip r:embed="rId3"/>
          <a:stretch>
            <a:fillRect/>
          </a:stretch>
        </p:blipFill>
        <p:spPr>
          <a:xfrm>
            <a:off x="2734138" y="1405037"/>
            <a:ext cx="5349704" cy="4328535"/>
          </a:xfrm>
          <a:prstGeom prst="rect">
            <a:avLst/>
          </a:prstGeom>
        </p:spPr>
      </p:pic>
      <p:cxnSp>
        <p:nvCxnSpPr>
          <p:cNvPr id="13" name="Straight Connector 8">
            <a:extLst>
              <a:ext uri="{FF2B5EF4-FFF2-40B4-BE49-F238E27FC236}">
                <a16:creationId xmlns:a16="http://schemas.microsoft.com/office/drawing/2014/main" id="{B0AB3B53-EC78-4F01-BABA-82B753C76ECB}"/>
              </a:ext>
            </a:extLst>
          </p:cNvPr>
          <p:cNvCxnSpPr/>
          <p:nvPr/>
        </p:nvCxnSpPr>
        <p:spPr>
          <a:xfrm>
            <a:off x="3918041" y="4635227"/>
            <a:ext cx="60261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 une seule paramètre (éviter les interruptions).</a:t>
            </a:r>
            <a:r>
              <a:rPr lang="zh-CN" altLang="en-US" dirty="0">
                <a:sym typeface="+mn-ea"/>
              </a:rPr>
              <a:t>）</a:t>
            </a:r>
            <a:endParaRPr lang="en-US" dirty="0"/>
          </a:p>
        </p:txBody>
      </p:sp>
      <p:pic>
        <p:nvPicPr>
          <p:cNvPr id="12" name="Image 11">
            <a:extLst>
              <a:ext uri="{FF2B5EF4-FFF2-40B4-BE49-F238E27FC236}">
                <a16:creationId xmlns:a16="http://schemas.microsoft.com/office/drawing/2014/main" id="{4C5815E4-6542-46B2-9711-07A81F2B5C9A}"/>
              </a:ext>
            </a:extLst>
          </p:cNvPr>
          <p:cNvPicPr>
            <a:picLocks noChangeAspect="1"/>
          </p:cNvPicPr>
          <p:nvPr/>
        </p:nvPicPr>
        <p:blipFill>
          <a:blip r:embed="rId2"/>
          <a:stretch>
            <a:fillRect/>
          </a:stretch>
        </p:blipFill>
        <p:spPr>
          <a:xfrm>
            <a:off x="3528506" y="1260130"/>
            <a:ext cx="8531329" cy="647756"/>
          </a:xfrm>
          <a:prstGeom prst="rect">
            <a:avLst/>
          </a:prstGeom>
        </p:spPr>
      </p:pic>
      <p:pic>
        <p:nvPicPr>
          <p:cNvPr id="13" name="Image 12">
            <a:extLst>
              <a:ext uri="{FF2B5EF4-FFF2-40B4-BE49-F238E27FC236}">
                <a16:creationId xmlns:a16="http://schemas.microsoft.com/office/drawing/2014/main" id="{F80D3E46-FCE7-44C8-A1AE-6C4A541CA674}"/>
              </a:ext>
            </a:extLst>
          </p:cNvPr>
          <p:cNvPicPr>
            <a:picLocks noChangeAspect="1"/>
          </p:cNvPicPr>
          <p:nvPr/>
        </p:nvPicPr>
        <p:blipFill>
          <a:blip r:embed="rId3"/>
          <a:stretch>
            <a:fillRect/>
          </a:stretch>
        </p:blipFill>
        <p:spPr>
          <a:xfrm>
            <a:off x="2864015" y="2006314"/>
            <a:ext cx="5254445" cy="4500000"/>
          </a:xfrm>
          <a:prstGeom prst="rect">
            <a:avLst/>
          </a:prstGeom>
        </p:spPr>
      </p:pic>
      <p:cxnSp>
        <p:nvCxnSpPr>
          <p:cNvPr id="14" name="Straight Connector 8">
            <a:extLst>
              <a:ext uri="{FF2B5EF4-FFF2-40B4-BE49-F238E27FC236}">
                <a16:creationId xmlns:a16="http://schemas.microsoft.com/office/drawing/2014/main" id="{871B1281-D12C-434D-8CA0-BDBC2008EAC9}"/>
              </a:ext>
            </a:extLst>
          </p:cNvPr>
          <p:cNvCxnSpPr/>
          <p:nvPr/>
        </p:nvCxnSpPr>
        <p:spPr>
          <a:xfrm>
            <a:off x="3661623" y="3984154"/>
            <a:ext cx="60261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FCACD219-F2CC-456D-8D69-AFDC70D52319}"/>
              </a:ext>
            </a:extLst>
          </p:cNvPr>
          <p:cNvPicPr>
            <a:picLocks noChangeAspect="1"/>
          </p:cNvPicPr>
          <p:nvPr/>
        </p:nvPicPr>
        <p:blipFill>
          <a:blip r:embed="rId4"/>
          <a:stretch>
            <a:fillRect/>
          </a:stretch>
        </p:blipFill>
        <p:spPr>
          <a:xfrm>
            <a:off x="9137347" y="6330101"/>
            <a:ext cx="2209800" cy="3524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Où se trouvent les pièges</a:t>
            </a:r>
            <a:r>
              <a:rPr lang="zh-CN" altLang="en-US" dirty="0">
                <a:sym typeface="+mn-ea"/>
              </a:rPr>
              <a:t>？</a:t>
            </a:r>
            <a:endParaRPr lang="en-US" dirty="0"/>
          </a:p>
        </p:txBody>
      </p:sp>
      <p:sp>
        <p:nvSpPr>
          <p:cNvPr id="11" name="Content Placeholder 5"/>
          <p:cNvSpPr/>
          <p:nvPr/>
        </p:nvSpPr>
        <p:spPr>
          <a:xfrm>
            <a:off x="7010400" y="1252855"/>
            <a:ext cx="518160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5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15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15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5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fr-FR" altLang="zh-CN" dirty="0">
                <a:sym typeface="+mn-ea"/>
              </a:rPr>
              <a:t>Explicite est ajouté pour indiquer que le </a:t>
            </a:r>
            <a:r>
              <a:rPr lang="fr-FR" altLang="zh-CN" dirty="0" err="1">
                <a:sym typeface="+mn-ea"/>
              </a:rPr>
              <a:t>Pig</a:t>
            </a:r>
            <a:r>
              <a:rPr lang="fr-FR" altLang="zh-CN" dirty="0">
                <a:sym typeface="+mn-ea"/>
              </a:rPr>
              <a:t> doit être </a:t>
            </a:r>
            <a:r>
              <a:rPr lang="fr-FR" altLang="zh-CN" dirty="0" err="1">
                <a:sym typeface="+mn-ea"/>
              </a:rPr>
              <a:t>Pig</a:t>
            </a:r>
            <a:r>
              <a:rPr lang="fr-FR" altLang="zh-CN" dirty="0">
                <a:sym typeface="+mn-ea"/>
              </a:rPr>
              <a:t> avec ().
Sinon show(80) peut également être compilé!
Donc, si vous ne voulez pas cette conversion implicite,
Ajoutez une exception au constructeur à un argument.
Par exemple, le constructeur </a:t>
            </a:r>
            <a:r>
              <a:rPr lang="fr-FR" altLang="zh-CN" dirty="0" err="1">
                <a:sym typeface="+mn-ea"/>
              </a:rPr>
              <a:t>vector</a:t>
            </a:r>
            <a:r>
              <a:rPr lang="fr-FR" altLang="zh-CN" dirty="0">
                <a:sym typeface="+mn-ea"/>
              </a:rPr>
              <a:t>(</a:t>
            </a:r>
            <a:r>
              <a:rPr lang="fr-FR" altLang="zh-CN" dirty="0" err="1">
                <a:sym typeface="+mn-ea"/>
              </a:rPr>
              <a:t>size_t</a:t>
            </a:r>
            <a:r>
              <a:rPr lang="fr-FR" altLang="zh-CN" dirty="0">
                <a:sym typeface="+mn-ea"/>
              </a:rPr>
              <a:t> n) de std::</a:t>
            </a:r>
            <a:r>
              <a:rPr lang="fr-FR" altLang="zh-CN" dirty="0" err="1">
                <a:sym typeface="+mn-ea"/>
              </a:rPr>
              <a:t>vector</a:t>
            </a:r>
            <a:r>
              <a:rPr lang="fr-FR" altLang="zh-CN" dirty="0">
                <a:sym typeface="+mn-ea"/>
              </a:rPr>
              <a:t> est également explicite.
Lors de l’appel show(80)  on essai de  faire </a:t>
            </a:r>
            <a:r>
              <a:rPr lang="fr-FR" altLang="zh-CN" dirty="0" err="1">
                <a:sym typeface="+mn-ea"/>
              </a:rPr>
              <a:t>pig</a:t>
            </a:r>
            <a:r>
              <a:rPr lang="fr-FR" altLang="zh-CN" dirty="0">
                <a:sym typeface="+mn-ea"/>
              </a:rPr>
              <a:t> =80 et avec le </a:t>
            </a:r>
            <a:r>
              <a:rPr lang="fr-FR" dirty="0"/>
              <a:t>explicit c’est interdis .</a:t>
            </a:r>
          </a:p>
          <a:p>
            <a:endParaRPr lang="zh-CN" altLang="en-US" dirty="0"/>
          </a:p>
        </p:txBody>
      </p:sp>
      <p:pic>
        <p:nvPicPr>
          <p:cNvPr id="5" name="Image 4">
            <a:extLst>
              <a:ext uri="{FF2B5EF4-FFF2-40B4-BE49-F238E27FC236}">
                <a16:creationId xmlns:a16="http://schemas.microsoft.com/office/drawing/2014/main" id="{86EA2E53-0679-4A48-B57D-899CAB682B01}"/>
              </a:ext>
            </a:extLst>
          </p:cNvPr>
          <p:cNvPicPr>
            <a:picLocks noChangeAspect="1"/>
          </p:cNvPicPr>
          <p:nvPr/>
        </p:nvPicPr>
        <p:blipFill>
          <a:blip r:embed="rId2"/>
          <a:stretch>
            <a:fillRect/>
          </a:stretch>
        </p:blipFill>
        <p:spPr>
          <a:xfrm>
            <a:off x="280006" y="1354666"/>
            <a:ext cx="5936948" cy="5348677"/>
          </a:xfrm>
          <a:prstGeom prst="rect">
            <a:avLst/>
          </a:prstGeom>
        </p:spPr>
      </p:pic>
      <p:cxnSp>
        <p:nvCxnSpPr>
          <p:cNvPr id="12" name="Straight Connector 8">
            <a:extLst>
              <a:ext uri="{FF2B5EF4-FFF2-40B4-BE49-F238E27FC236}">
                <a16:creationId xmlns:a16="http://schemas.microsoft.com/office/drawing/2014/main" id="{CE1B21D4-C8EE-4319-B613-D9280E998788}"/>
              </a:ext>
            </a:extLst>
          </p:cNvPr>
          <p:cNvCxnSpPr/>
          <p:nvPr/>
        </p:nvCxnSpPr>
        <p:spPr>
          <a:xfrm flipV="1">
            <a:off x="1968863" y="4717566"/>
            <a:ext cx="848360" cy="5715"/>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615337C1-C5DC-4CEC-A029-0173682FEFAC}"/>
              </a:ext>
            </a:extLst>
          </p:cNvPr>
          <p:cNvPicPr>
            <a:picLocks noChangeAspect="1"/>
          </p:cNvPicPr>
          <p:nvPr/>
        </p:nvPicPr>
        <p:blipFill>
          <a:blip r:embed="rId3"/>
          <a:stretch>
            <a:fillRect/>
          </a:stretch>
        </p:blipFill>
        <p:spPr>
          <a:xfrm>
            <a:off x="3248480" y="67733"/>
            <a:ext cx="8687035" cy="547454"/>
          </a:xfrm>
          <a:prstGeom prst="rect">
            <a:avLst/>
          </a:prstGeom>
        </p:spPr>
      </p:pic>
      <p:pic>
        <p:nvPicPr>
          <p:cNvPr id="8" name="Image 7">
            <a:extLst>
              <a:ext uri="{FF2B5EF4-FFF2-40B4-BE49-F238E27FC236}">
                <a16:creationId xmlns:a16="http://schemas.microsoft.com/office/drawing/2014/main" id="{C63AD3C4-4D22-4A97-AABA-603759F3A6D5}"/>
              </a:ext>
            </a:extLst>
          </p:cNvPr>
          <p:cNvPicPr>
            <a:picLocks noChangeAspect="1"/>
          </p:cNvPicPr>
          <p:nvPr/>
        </p:nvPicPr>
        <p:blipFill>
          <a:blip r:embed="rId4"/>
          <a:stretch>
            <a:fillRect/>
          </a:stretch>
        </p:blipFill>
        <p:spPr>
          <a:xfrm>
            <a:off x="6895646" y="5508436"/>
            <a:ext cx="4438650" cy="7334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018" y="258445"/>
            <a:ext cx="5675687" cy="1325563"/>
          </a:xfrm>
        </p:spPr>
        <p:txBody>
          <a:bodyPr/>
          <a:lstStyle/>
          <a:p>
            <a:r>
              <a:rPr lang="en-US" altLang="zh-CN" dirty="0">
                <a:sym typeface="+mn-ea"/>
              </a:rPr>
              <a:t>explicit : </a:t>
            </a:r>
            <a:r>
              <a:rPr lang="fr-FR" altLang="zh-CN" sz="1600" b="0" dirty="0">
                <a:sym typeface="+mn-ea"/>
              </a:rPr>
              <a:t>plusieurs paramètres!</a:t>
            </a:r>
            <a:endParaRPr lang="en-US" altLang="zh-CN" b="0" dirty="0">
              <a:sym typeface="+mn-ea"/>
            </a:endParaRPr>
          </a:p>
        </p:txBody>
      </p:sp>
      <p:sp>
        <p:nvSpPr>
          <p:cNvPr id="6" name="Content Placeholder 5"/>
          <p:cNvSpPr>
            <a:spLocks noGrp="1"/>
          </p:cNvSpPr>
          <p:nvPr>
            <p:ph sz="half" idx="1"/>
          </p:nvPr>
        </p:nvSpPr>
        <p:spPr/>
        <p:txBody>
          <a:bodyPr>
            <a:normAutofit/>
          </a:bodyPr>
          <a:lstStyle/>
          <a:p>
            <a:r>
              <a:rPr lang="fr-FR" altLang="zh-CN" dirty="0"/>
              <a:t>Lorsqu’il y a plusieurs paramètres, l’effet de l’explicite se reflète dans l’interdiction de </a:t>
            </a:r>
            <a:r>
              <a:rPr lang="fr-FR" altLang="zh-CN" b="1" dirty="0"/>
              <a:t>Initialisation d’expression ={}.
</a:t>
            </a:r>
            <a:r>
              <a:rPr lang="fr-FR" altLang="zh-CN" dirty="0"/>
              <a:t>Si vous souhaitez utiliser dans une fonction qui renvoie </a:t>
            </a:r>
            <a:r>
              <a:rPr lang="fr-FR" altLang="zh-CN" dirty="0" err="1"/>
              <a:t>Pig</a:t>
            </a:r>
            <a:r>
              <a:rPr lang="fr-FR" altLang="zh-CN" dirty="0"/>
              <a:t> :
</a:t>
            </a:r>
            <a:r>
              <a:rPr lang="en-US" altLang="zh-CN" dirty="0">
                <a:solidFill>
                  <a:schemeClr val="accent1">
                    <a:lumMod val="75000"/>
                  </a:schemeClr>
                </a:solidFill>
              </a:rPr>
              <a:t>return {“</a:t>
            </a:r>
            <a:r>
              <a:rPr lang="fr-FR" altLang="zh-CN" dirty="0">
                <a:solidFill>
                  <a:schemeClr val="accent1">
                    <a:lumMod val="75000"/>
                  </a:schemeClr>
                </a:solidFill>
              </a:rPr>
              <a:t>Cochon</a:t>
            </a:r>
            <a:r>
              <a:rPr lang="en-US" altLang="zh-CN" dirty="0">
                <a:solidFill>
                  <a:schemeClr val="accent1">
                    <a:lumMod val="75000"/>
                  </a:schemeClr>
                </a:solidFill>
              </a:rPr>
              <a:t>”, 80};</a:t>
            </a:r>
          </a:p>
          <a:p>
            <a:r>
              <a:rPr lang="fr-FR" altLang="zh-CN" dirty="0"/>
              <a:t>N’ajoutez pas d’explicite.
</a:t>
            </a:r>
            <a:r>
              <a:rPr lang="en-US" altLang="zh-CN" i="1" dirty="0">
                <a:solidFill>
                  <a:schemeClr val="bg1">
                    <a:lumMod val="65000"/>
                  </a:schemeClr>
                </a:solidFill>
              </a:rPr>
              <a:t>show(80) </a:t>
            </a:r>
            <a:r>
              <a:rPr lang="fr-FR" altLang="zh-CN" i="1" dirty="0">
                <a:solidFill>
                  <a:schemeClr val="bg1">
                    <a:lumMod val="65000"/>
                  </a:schemeClr>
                </a:solidFill>
              </a:rPr>
              <a:t>et</a:t>
            </a:r>
            <a:r>
              <a:rPr lang="en-US" altLang="zh-CN" i="1" dirty="0">
                <a:solidFill>
                  <a:schemeClr val="bg1">
                    <a:lumMod val="65000"/>
                  </a:schemeClr>
                </a:solidFill>
              </a:rPr>
              <a:t> show({80}) </a:t>
            </a:r>
            <a:r>
              <a:rPr lang="fr-FR" altLang="zh-CN" i="1" dirty="0">
                <a:solidFill>
                  <a:schemeClr val="bg1">
                    <a:lumMod val="65000"/>
                  </a:schemeClr>
                </a:solidFill>
              </a:rPr>
              <a:t>équivalence.</a:t>
            </a:r>
            <a:endParaRPr lang="zh-CN" altLang="en-US" i="1" dirty="0">
              <a:solidFill>
                <a:schemeClr val="bg1">
                  <a:lumMod val="65000"/>
                </a:schemeClr>
              </a:solidFill>
            </a:endParaRPr>
          </a:p>
        </p:txBody>
      </p:sp>
      <p:cxnSp>
        <p:nvCxnSpPr>
          <p:cNvPr id="10" name="Straight Connector 8">
            <a:extLst>
              <a:ext uri="{FF2B5EF4-FFF2-40B4-BE49-F238E27FC236}">
                <a16:creationId xmlns:a16="http://schemas.microsoft.com/office/drawing/2014/main" id="{BCBC0DC6-FF0E-486E-B245-6920775E3777}"/>
              </a:ext>
            </a:extLst>
          </p:cNvPr>
          <p:cNvCxnSpPr/>
          <p:nvPr/>
        </p:nvCxnSpPr>
        <p:spPr>
          <a:xfrm flipV="1">
            <a:off x="7731035" y="3532232"/>
            <a:ext cx="848360" cy="5715"/>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1" name="Straight Connector 8">
            <a:extLst>
              <a:ext uri="{FF2B5EF4-FFF2-40B4-BE49-F238E27FC236}">
                <a16:creationId xmlns:a16="http://schemas.microsoft.com/office/drawing/2014/main" id="{A91D9F55-A75A-43A1-A1D5-C6D5E4422DB8}"/>
              </a:ext>
            </a:extLst>
          </p:cNvPr>
          <p:cNvCxnSpPr/>
          <p:nvPr/>
        </p:nvCxnSpPr>
        <p:spPr>
          <a:xfrm flipV="1">
            <a:off x="7677816" y="5491661"/>
            <a:ext cx="848360" cy="5715"/>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8">
            <a:extLst>
              <a:ext uri="{FF2B5EF4-FFF2-40B4-BE49-F238E27FC236}">
                <a16:creationId xmlns:a16="http://schemas.microsoft.com/office/drawing/2014/main" id="{FD7F6390-1593-4264-923A-1E0F94901728}"/>
              </a:ext>
            </a:extLst>
          </p:cNvPr>
          <p:cNvCxnSpPr/>
          <p:nvPr/>
        </p:nvCxnSpPr>
        <p:spPr>
          <a:xfrm flipV="1">
            <a:off x="7677816" y="6174830"/>
            <a:ext cx="848360" cy="5715"/>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D43BACA6-CA0D-433F-BBA8-45B0FE216497}"/>
              </a:ext>
            </a:extLst>
          </p:cNvPr>
          <p:cNvPicPr>
            <a:picLocks noChangeAspect="1"/>
          </p:cNvPicPr>
          <p:nvPr/>
        </p:nvPicPr>
        <p:blipFill>
          <a:blip r:embed="rId2"/>
          <a:stretch>
            <a:fillRect/>
          </a:stretch>
        </p:blipFill>
        <p:spPr>
          <a:xfrm>
            <a:off x="6601619" y="0"/>
            <a:ext cx="5404078" cy="685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Quelle est la différence entre appeler le constructeur avec {} et () ?
</a:t>
            </a:r>
            <a:endParaRPr lang="zh-CN" altLang="en-US" dirty="0"/>
          </a:p>
        </p:txBody>
      </p:sp>
      <p:sp>
        <p:nvSpPr>
          <p:cNvPr id="3" name="Content Placeholder 2"/>
          <p:cNvSpPr>
            <a:spLocks noGrp="1"/>
          </p:cNvSpPr>
          <p:nvPr>
            <p:ph idx="1"/>
          </p:nvPr>
        </p:nvSpPr>
        <p:spPr/>
        <p:txBody>
          <a:bodyPr>
            <a:normAutofit lnSpcReduction="10000"/>
          </a:bodyPr>
          <a:lstStyle/>
          <a:p>
            <a:pPr marL="457200" indent="-457200">
              <a:buAutoNum type="arabicPeriod"/>
            </a:pPr>
            <a:r>
              <a:rPr lang="fr-FR" altLang="zh-CN" dirty="0" err="1"/>
              <a:t>int</a:t>
            </a:r>
            <a:r>
              <a:rPr lang="fr-FR" altLang="zh-CN" dirty="0"/>
              <a:t>(3.14f) n'entraînera pas d'erreur, mais </a:t>
            </a:r>
            <a:r>
              <a:rPr lang="fr-FR" altLang="zh-CN" dirty="0" err="1"/>
              <a:t>int</a:t>
            </a:r>
            <a:r>
              <a:rPr lang="fr-FR" altLang="zh-CN" dirty="0"/>
              <a:t>{3.14f} en entraînera une car {} est une méthode de conversion non forcée..
</a:t>
            </a:r>
            <a:r>
              <a:rPr lang="en-US" altLang="zh-CN" dirty="0"/>
              <a:t>Pig(“</a:t>
            </a:r>
            <a:r>
              <a:rPr lang="fr-FR" altLang="zh-CN" dirty="0"/>
              <a:t>Cochon</a:t>
            </a:r>
            <a:r>
              <a:rPr lang="en-US" altLang="zh-CN" dirty="0"/>
              <a:t>”, 3.14f) </a:t>
            </a:r>
            <a:r>
              <a:rPr lang="fr-FR" altLang="zh-CN" dirty="0"/>
              <a:t>Ok</a:t>
            </a:r>
            <a:r>
              <a:rPr lang="zh-CN" altLang="en-US" dirty="0"/>
              <a:t>，</a:t>
            </a:r>
            <a:r>
              <a:rPr lang="fr-FR" altLang="zh-CN" dirty="0"/>
              <a:t>Mais </a:t>
            </a:r>
            <a:r>
              <a:rPr lang="en-US" altLang="zh-CN" dirty="0"/>
              <a:t>Pig{</a:t>
            </a:r>
            <a:r>
              <a:rPr lang="en-US" altLang="zh-CN" dirty="0">
                <a:sym typeface="+mn-ea"/>
              </a:rPr>
              <a:t>“</a:t>
            </a:r>
            <a:r>
              <a:rPr lang="fr-FR" altLang="zh-CN" dirty="0">
                <a:sym typeface="+mn-ea"/>
              </a:rPr>
              <a:t>Cochon</a:t>
            </a:r>
            <a:r>
              <a:rPr lang="en-US" altLang="zh-CN" dirty="0">
                <a:sym typeface="+mn-ea"/>
              </a:rPr>
              <a:t>”, 3.14f} </a:t>
            </a:r>
            <a:r>
              <a:rPr lang="fr-FR" altLang="zh-CN" dirty="0">
                <a:sym typeface="+mn-ea"/>
              </a:rPr>
              <a:t>Erreur</a:t>
            </a:r>
            <a:r>
              <a:rPr lang="zh-CN" altLang="en-US" dirty="0">
                <a:sym typeface="+mn-ea"/>
              </a:rPr>
              <a:t>，</a:t>
            </a:r>
            <a:r>
              <a:rPr lang="fr-FR" altLang="zh-CN" dirty="0">
                <a:sym typeface="+mn-ea"/>
              </a:rPr>
              <a:t>même raison.</a:t>
            </a:r>
            <a:endParaRPr lang="zh-CN" altLang="en-US" dirty="0">
              <a:sym typeface="+mn-ea"/>
            </a:endParaRPr>
          </a:p>
          <a:p>
            <a:pPr marL="457200" indent="-457200">
              <a:buAutoNum type="arabicPeriod"/>
            </a:pPr>
            <a:r>
              <a:rPr lang="fr-FR" altLang="zh-CN" dirty="0">
                <a:sym typeface="+mn-ea"/>
              </a:rPr>
              <a:t>lisibilité</a:t>
            </a:r>
            <a:r>
              <a:rPr lang="zh-CN" altLang="en-US" dirty="0">
                <a:sym typeface="+mn-ea"/>
              </a:rPr>
              <a:t>：</a:t>
            </a:r>
            <a:r>
              <a:rPr lang="en-US" altLang="zh-CN" dirty="0">
                <a:sym typeface="+mn-ea"/>
              </a:rPr>
              <a:t>Pig(1, 2), </a:t>
            </a:r>
            <a:r>
              <a:rPr lang="fr-FR" altLang="zh-CN" dirty="0">
                <a:sym typeface="+mn-ea"/>
              </a:rPr>
              <a:t>Il pourrait s’agir d’une fonction</a:t>
            </a:r>
            <a:r>
              <a:rPr lang="zh-CN" altLang="en-US" dirty="0">
                <a:sym typeface="+mn-ea"/>
              </a:rPr>
              <a:t>，</a:t>
            </a:r>
            <a:r>
              <a:rPr lang="en-US" altLang="zh-CN" dirty="0">
                <a:sym typeface="+mn-ea"/>
              </a:rPr>
              <a:t>Pig{1, 2} </a:t>
            </a:r>
            <a:r>
              <a:rPr lang="fr-FR" altLang="zh-CN" dirty="0">
                <a:sym typeface="+mn-ea"/>
              </a:rPr>
              <a:t>Semble plus définitif.</a:t>
            </a:r>
            <a:endParaRPr lang="en-US" altLang="zh-CN" dirty="0">
              <a:sym typeface="+mn-ea"/>
            </a:endParaRPr>
          </a:p>
          <a:p>
            <a:r>
              <a:rPr lang="fr-FR" altLang="zh-CN" dirty="0">
                <a:sym typeface="+mn-ea"/>
              </a:rPr>
              <a:t>En fait, Google a également clairement indiqué dans son style de code qu’il ne devrait pas appeler le constructeur via (), et devrait l’utiliser lorsque la conversion de type est requise</a:t>
            </a:r>
            <a:r>
              <a:rPr lang="zh-CN" altLang="en-US" dirty="0">
                <a:sym typeface="+mn-ea"/>
              </a:rPr>
              <a:t>：</a:t>
            </a:r>
          </a:p>
          <a:p>
            <a:pPr marL="457200" indent="-457200">
              <a:buAutoNum type="arabicPeriod"/>
            </a:pPr>
            <a:r>
              <a:rPr lang="en-US" altLang="zh-CN" dirty="0" err="1">
                <a:sym typeface="+mn-ea"/>
              </a:rPr>
              <a:t>static_cast</a:t>
            </a:r>
            <a:r>
              <a:rPr lang="en-US" altLang="zh-CN" dirty="0">
                <a:sym typeface="+mn-ea"/>
              </a:rPr>
              <a:t>&lt;int&gt;(3.14f) </a:t>
            </a:r>
            <a:r>
              <a:rPr lang="fr-FR" altLang="zh-CN" dirty="0">
                <a:sym typeface="+mn-ea"/>
              </a:rPr>
              <a:t>Au lieu de </a:t>
            </a:r>
            <a:r>
              <a:rPr lang="en-US" altLang="zh-CN" dirty="0">
                <a:sym typeface="+mn-ea"/>
              </a:rPr>
              <a:t>int(3.14f)</a:t>
            </a:r>
          </a:p>
          <a:p>
            <a:pPr marL="457200" indent="-457200">
              <a:buAutoNum type="arabicPeriod"/>
            </a:pPr>
            <a:r>
              <a:rPr lang="en-US" altLang="zh-CN" dirty="0" err="1">
                <a:sym typeface="+mn-ea"/>
              </a:rPr>
              <a:t>reinterpret_cast</a:t>
            </a:r>
            <a:r>
              <a:rPr lang="en-US" altLang="zh-CN" dirty="0">
                <a:sym typeface="+mn-ea"/>
              </a:rPr>
              <a:t>&lt;void *&gt;(0xb8000) </a:t>
            </a:r>
            <a:r>
              <a:rPr lang="fr-FR" altLang="zh-CN" dirty="0">
                <a:sym typeface="+mn-ea"/>
              </a:rPr>
              <a:t>Au lieu de </a:t>
            </a:r>
            <a:r>
              <a:rPr lang="en-US" altLang="zh-CN" dirty="0">
                <a:sym typeface="+mn-ea"/>
              </a:rPr>
              <a:t>(void *)0xb8000</a:t>
            </a:r>
          </a:p>
          <a:p>
            <a:r>
              <a:rPr lang="fr-FR" altLang="zh-CN" dirty="0">
                <a:sym typeface="+mn-ea"/>
              </a:rPr>
              <a:t>Il est plus explicite quel type de conversion utiliser</a:t>
            </a:r>
            <a:r>
              <a:rPr lang="zh-CN" altLang="en-US" dirty="0">
                <a:sym typeface="+mn-ea"/>
              </a:rPr>
              <a:t>（</a:t>
            </a:r>
            <a:r>
              <a:rPr lang="en-US" altLang="zh-CN" dirty="0">
                <a:sym typeface="+mn-ea"/>
              </a:rPr>
              <a:t>cast</a:t>
            </a:r>
            <a:r>
              <a:rPr lang="zh-CN" altLang="en-US" dirty="0">
                <a:sym typeface="+mn-ea"/>
              </a:rPr>
              <a:t>），</a:t>
            </a:r>
            <a:endParaRPr lang="fr-FR" altLang="zh-CN" dirty="0">
              <a:sym typeface="+mn-ea"/>
            </a:endParaRPr>
          </a:p>
          <a:p>
            <a:r>
              <a:rPr lang="fr-FR" altLang="zh-CN" dirty="0">
                <a:sym typeface="+mn-ea"/>
              </a:rPr>
              <a:t>Évitant ainsi </a:t>
            </a:r>
            <a:r>
              <a:rPr lang="en-US" altLang="zh-CN" dirty="0" err="1">
                <a:sym typeface="+mn-ea"/>
              </a:rPr>
              <a:t>static_cast</a:t>
            </a:r>
            <a:r>
              <a:rPr lang="en-US" altLang="zh-CN" dirty="0">
                <a:sym typeface="+mn-ea"/>
              </a:rPr>
              <a:t>&lt;int&gt;(</a:t>
            </a:r>
            <a:r>
              <a:rPr lang="en-US" altLang="zh-CN" dirty="0" err="1">
                <a:sym typeface="+mn-ea"/>
              </a:rPr>
              <a:t>ptr</a:t>
            </a:r>
            <a:r>
              <a:rPr lang="en-US" altLang="zh-CN" dirty="0">
                <a:sym typeface="+mn-ea"/>
              </a:rPr>
              <a:t>) </a:t>
            </a:r>
            <a:r>
              <a:rPr lang="fr-FR" altLang="zh-CN" dirty="0">
                <a:sym typeface="+mn-ea"/>
              </a:rPr>
              <a:t>erreur.</a:t>
            </a:r>
            <a:r>
              <a:rPr lang="fr-FR" altLang="zh-CN" strike="sngStrike" dirty="0">
                <a:solidFill>
                  <a:schemeClr val="bg1">
                    <a:lumMod val="65000"/>
                  </a:schemeClr>
                </a:solidFill>
                <a:sym typeface="+mn-ea"/>
              </a:rPr>
              <a:t>
</a:t>
            </a:r>
            <a:endParaRPr lang="zh-CN" altLang="en-US" strike="sngStrike" dirty="0">
              <a:solidFill>
                <a:schemeClr val="bg1">
                  <a:lumMod val="65000"/>
                </a:schemeClr>
              </a:solidFill>
              <a:uFillTx/>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176530"/>
            <a:ext cx="10515600" cy="1325563"/>
          </a:xfrm>
        </p:spPr>
        <p:txBody>
          <a:bodyPr/>
          <a:lstStyle/>
          <a:p>
            <a:r>
              <a:rPr lang="fr-FR" altLang="zh-CN" dirty="0"/>
              <a:t>constructeur par défaut</a:t>
            </a:r>
            <a:r>
              <a:rPr lang="zh-CN" altLang="en-US" dirty="0"/>
              <a:t>：</a:t>
            </a:r>
            <a:r>
              <a:rPr lang="fr-FR" altLang="zh-CN" sz="2000" dirty="0"/>
              <a:t>Aucun paramètre</a:t>
            </a:r>
            <a:r>
              <a:rPr lang="zh-CN" altLang="en-US" sz="2000" dirty="0">
                <a:sym typeface="+mn-ea"/>
              </a:rPr>
              <a:t>（</a:t>
            </a:r>
            <a:r>
              <a:rPr lang="fr-FR" altLang="zh-CN" sz="2000" dirty="0">
                <a:sym typeface="+mn-ea"/>
              </a:rPr>
              <a:t> </a:t>
            </a:r>
            <a:r>
              <a:rPr lang="en-US" altLang="zh-CN" sz="2000" dirty="0">
                <a:sym typeface="+mn-ea"/>
              </a:rPr>
              <a:t>POD</a:t>
            </a:r>
            <a:r>
              <a:rPr lang="zh-CN" altLang="en-US" sz="2000" dirty="0">
                <a:sym typeface="+mn-ea"/>
              </a:rPr>
              <a:t>！ </a:t>
            </a:r>
            <a:r>
              <a:rPr lang="fr-FR" altLang="zh-CN" sz="2000" dirty="0">
                <a:sym typeface="+mn-ea"/>
              </a:rPr>
              <a:t>Problème </a:t>
            </a:r>
            <a:r>
              <a:rPr lang="zh-CN" altLang="en-US" sz="2000" dirty="0">
                <a:sym typeface="+mn-ea"/>
              </a:rPr>
              <a:t>）</a:t>
            </a:r>
            <a:endParaRPr lang="zh-CN" altLang="en-US" dirty="0"/>
          </a:p>
        </p:txBody>
      </p:sp>
      <p:sp>
        <p:nvSpPr>
          <p:cNvPr id="3" name="Content Placeholder 2"/>
          <p:cNvSpPr>
            <a:spLocks noGrp="1"/>
          </p:cNvSpPr>
          <p:nvPr>
            <p:ph idx="1"/>
          </p:nvPr>
        </p:nvSpPr>
        <p:spPr>
          <a:xfrm>
            <a:off x="647700" y="1207770"/>
            <a:ext cx="5066090" cy="4320540"/>
          </a:xfrm>
        </p:spPr>
        <p:txBody>
          <a:bodyPr>
            <a:normAutofit/>
          </a:bodyPr>
          <a:lstStyle/>
          <a:p>
            <a:pPr marL="0" indent="0">
              <a:buNone/>
            </a:pPr>
            <a:endParaRPr lang="zh-CN" altLang="en-US" dirty="0">
              <a:sym typeface="+mn-ea"/>
            </a:endParaRPr>
          </a:p>
          <a:p>
            <a:pPr marL="0" indent="0">
              <a:buNone/>
            </a:pPr>
            <a:r>
              <a:rPr lang="fr-FR" altLang="zh-CN" dirty="0">
                <a:sym typeface="+mn-ea"/>
              </a:rPr>
              <a:t>Notez toutefois que ces types ne sont pas initialisés à 0 :</a:t>
            </a:r>
          </a:p>
          <a:p>
            <a:r>
              <a:rPr lang="en-US" altLang="zh-CN" dirty="0">
                <a:sym typeface="+mn-ea"/>
              </a:rPr>
              <a:t>int, float, double </a:t>
            </a:r>
            <a:r>
              <a:rPr lang="fr-FR" altLang="zh-CN" dirty="0">
                <a:sym typeface="+mn-ea"/>
              </a:rPr>
              <a:t>et d’autres types de base
</a:t>
            </a:r>
            <a:r>
              <a:rPr lang="en-US" altLang="zh-CN" dirty="0">
                <a:sym typeface="+mn-ea"/>
              </a:rPr>
              <a:t>void *, Object * </a:t>
            </a:r>
            <a:r>
              <a:rPr lang="fr-FR" altLang="zh-CN" dirty="0">
                <a:sym typeface="+mn-ea"/>
              </a:rPr>
              <a:t>type de pointeur 
Une classe 
Ces types sont appelés </a:t>
            </a:r>
            <a:r>
              <a:rPr lang="en-US" altLang="zh-CN" b="1" dirty="0">
                <a:sym typeface="+mn-ea"/>
              </a:rPr>
              <a:t>POD</a:t>
            </a:r>
            <a:r>
              <a:rPr lang="zh-CN" altLang="en-US" dirty="0">
                <a:sym typeface="+mn-ea"/>
              </a:rPr>
              <a:t>（</a:t>
            </a:r>
            <a:r>
              <a:rPr lang="en-US" altLang="zh-CN" dirty="0">
                <a:sym typeface="+mn-ea"/>
              </a:rPr>
              <a:t>plain-old-data</a:t>
            </a:r>
            <a:r>
              <a:rPr lang="zh-CN" altLang="en-US" dirty="0">
                <a:sym typeface="+mn-ea"/>
              </a:rPr>
              <a:t>）。</a:t>
            </a:r>
            <a:endParaRPr lang="zh-CN" altLang="en-US" dirty="0"/>
          </a:p>
          <a:p>
            <a:r>
              <a:rPr lang="en-US" altLang="zh-CN" dirty="0">
                <a:sym typeface="+mn-ea"/>
              </a:rPr>
              <a:t>POD </a:t>
            </a:r>
            <a:r>
              <a:rPr lang="fr-FR" altLang="zh-CN" dirty="0">
                <a:sym typeface="+mn-ea"/>
              </a:rPr>
              <a:t>Existe pour des raisons de compatibilité et de performances.</a:t>
            </a:r>
            <a:endParaRPr lang="zh-CN" altLang="en-US" dirty="0"/>
          </a:p>
          <a:p>
            <a:endParaRPr lang="zh-CN" altLang="en-US" dirty="0"/>
          </a:p>
          <a:p>
            <a:pPr marL="457200" indent="-457200"/>
            <a:endParaRPr lang="zh-CN" altLang="en-US" dirty="0"/>
          </a:p>
        </p:txBody>
      </p:sp>
      <p:sp>
        <p:nvSpPr>
          <p:cNvPr id="7" name="Text Box 6"/>
          <p:cNvSpPr txBox="1"/>
          <p:nvPr/>
        </p:nvSpPr>
        <p:spPr>
          <a:xfrm>
            <a:off x="3208020" y="6220118"/>
            <a:ext cx="2697480" cy="923330"/>
          </a:xfrm>
          <a:prstGeom prst="rect">
            <a:avLst/>
          </a:prstGeom>
          <a:noFill/>
        </p:spPr>
        <p:txBody>
          <a:bodyPr wrap="square" rtlCol="0">
            <a:spAutoFit/>
          </a:bodyPr>
          <a:lstStyle/>
          <a:p>
            <a:r>
              <a:rPr lang="fr-FR" altLang="zh-CN" dirty="0">
                <a:solidFill>
                  <a:srgbClr val="FF0000"/>
                </a:solidFill>
              </a:rPr>
              <a:t>&lt;&lt; dépend de la valeur aléatoire de la mémoire
</a:t>
            </a:r>
            <a:endParaRPr lang="zh-CN" altLang="en-US" dirty="0">
              <a:solidFill>
                <a:srgbClr val="FF0000"/>
              </a:solidFill>
            </a:endParaRPr>
          </a:p>
        </p:txBody>
      </p:sp>
      <p:pic>
        <p:nvPicPr>
          <p:cNvPr id="8" name="Picture 7"/>
          <p:cNvPicPr>
            <a:picLocks noChangeAspect="1"/>
          </p:cNvPicPr>
          <p:nvPr/>
        </p:nvPicPr>
        <p:blipFill>
          <a:blip r:embed="rId2"/>
          <a:stretch>
            <a:fillRect/>
          </a:stretch>
        </p:blipFill>
        <p:spPr>
          <a:xfrm>
            <a:off x="5713790" y="1976120"/>
            <a:ext cx="6334125" cy="4705350"/>
          </a:xfrm>
          <a:prstGeom prst="rect">
            <a:avLst/>
          </a:prstGeom>
        </p:spPr>
      </p:pic>
      <p:cxnSp>
        <p:nvCxnSpPr>
          <p:cNvPr id="9" name="Straight Connector 8"/>
          <p:cNvCxnSpPr/>
          <p:nvPr/>
        </p:nvCxnSpPr>
        <p:spPr>
          <a:xfrm flipV="1">
            <a:off x="6563088" y="3499961"/>
            <a:ext cx="1308100"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3C4B946C-9C56-4126-9A01-23AD776D0E9F}"/>
              </a:ext>
            </a:extLst>
          </p:cNvPr>
          <p:cNvPicPr>
            <a:picLocks noChangeAspect="1"/>
          </p:cNvPicPr>
          <p:nvPr/>
        </p:nvPicPr>
        <p:blipFill>
          <a:blip r:embed="rId3"/>
          <a:stretch>
            <a:fillRect/>
          </a:stretch>
        </p:blipFill>
        <p:spPr>
          <a:xfrm>
            <a:off x="1190171" y="6343297"/>
            <a:ext cx="1990574" cy="43250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constructeur par défaut</a:t>
            </a:r>
            <a:r>
              <a:rPr lang="zh-CN" altLang="en-US" dirty="0"/>
              <a:t>：</a:t>
            </a:r>
            <a:r>
              <a:rPr lang="fr-FR" altLang="zh-CN" dirty="0"/>
              <a:t>Aucun paramètre</a:t>
            </a:r>
            <a:r>
              <a:rPr lang="zh-CN" altLang="en-US" dirty="0"/>
              <a:t>（</a:t>
            </a:r>
            <a:r>
              <a:rPr lang="en-US" altLang="zh-CN" dirty="0"/>
              <a:t>POD !  Solutions</a:t>
            </a:r>
            <a:r>
              <a:rPr lang="zh-CN" altLang="en-US" dirty="0"/>
              <a:t>）</a:t>
            </a:r>
          </a:p>
        </p:txBody>
      </p:sp>
      <p:sp>
        <p:nvSpPr>
          <p:cNvPr id="3" name="Content Placeholder 2"/>
          <p:cNvSpPr>
            <a:spLocks noGrp="1"/>
          </p:cNvSpPr>
          <p:nvPr>
            <p:ph idx="1"/>
          </p:nvPr>
        </p:nvSpPr>
        <p:spPr>
          <a:xfrm>
            <a:off x="259715" y="1825625"/>
            <a:ext cx="5559425" cy="4351655"/>
          </a:xfrm>
        </p:spPr>
        <p:txBody>
          <a:bodyPr/>
          <a:lstStyle/>
          <a:p>
            <a:r>
              <a:rPr lang="fr-FR" altLang="zh-CN" dirty="0"/>
              <a:t>Cependant, nous pouvons spécifier manuellement que le poids d’initialisation est 0.
La valeur d’initialisation spécifiée par la syntaxe {} est exécutée dans le constructeur par d </a:t>
            </a:r>
            <a:r>
              <a:rPr lang="fr-FR" altLang="zh-CN" dirty="0" err="1"/>
              <a:t>éfaut</a:t>
            </a:r>
            <a:r>
              <a:rPr lang="fr-FR" altLang="zh-CN" dirty="0"/>
              <a:t>.</a:t>
            </a:r>
            <a:endParaRPr lang="zh-CN" altLang="en-US" dirty="0"/>
          </a:p>
        </p:txBody>
      </p:sp>
      <p:pic>
        <p:nvPicPr>
          <p:cNvPr id="6" name="Picture 5"/>
          <p:cNvPicPr>
            <a:picLocks noChangeAspect="1"/>
          </p:cNvPicPr>
          <p:nvPr/>
        </p:nvPicPr>
        <p:blipFill>
          <a:blip r:embed="rId2"/>
          <a:stretch>
            <a:fillRect/>
          </a:stretch>
        </p:blipFill>
        <p:spPr>
          <a:xfrm>
            <a:off x="6086475" y="2200275"/>
            <a:ext cx="6105525" cy="4657725"/>
          </a:xfrm>
          <a:prstGeom prst="rect">
            <a:avLst/>
          </a:prstGeom>
        </p:spPr>
      </p:pic>
      <p:pic>
        <p:nvPicPr>
          <p:cNvPr id="8" name="Picture 7"/>
          <p:cNvPicPr>
            <a:picLocks noChangeAspect="1"/>
          </p:cNvPicPr>
          <p:nvPr/>
        </p:nvPicPr>
        <p:blipFill>
          <a:blip r:embed="rId3"/>
          <a:stretch>
            <a:fillRect/>
          </a:stretch>
        </p:blipFill>
        <p:spPr>
          <a:xfrm>
            <a:off x="0" y="6099810"/>
            <a:ext cx="1686560" cy="758190"/>
          </a:xfrm>
          <a:prstGeom prst="rect">
            <a:avLst/>
          </a:prstGeom>
        </p:spPr>
      </p:pic>
      <p:cxnSp>
        <p:nvCxnSpPr>
          <p:cNvPr id="9" name="Straight Connector 8"/>
          <p:cNvCxnSpPr/>
          <p:nvPr/>
        </p:nvCxnSpPr>
        <p:spPr>
          <a:xfrm flipV="1">
            <a:off x="7970520" y="3679190"/>
            <a:ext cx="38798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715" y="1825625"/>
            <a:ext cx="5559425" cy="4351655"/>
          </a:xfrm>
        </p:spPr>
        <p:txBody>
          <a:bodyPr/>
          <a:lstStyle/>
          <a:p>
            <a:r>
              <a:rPr lang="fr-FR" altLang="zh-CN" dirty="0"/>
              <a:t>Cependant, nous pouvons spécifier manuellement que le poids d’initialisation est 0.
Les valeurs d’initialisation spécifiées par la syntaxe {} sont exécutées non seulement dans les constructeurs par défaut, mais aussi dans les constructeurs définis par l’utilisateur !</a:t>
            </a:r>
            <a:endParaRPr lang="zh-CN" altLang="en-US" dirty="0"/>
          </a:p>
        </p:txBody>
      </p:sp>
      <p:sp>
        <p:nvSpPr>
          <p:cNvPr id="11" name="Title 1">
            <a:extLst>
              <a:ext uri="{FF2B5EF4-FFF2-40B4-BE49-F238E27FC236}">
                <a16:creationId xmlns:a16="http://schemas.microsoft.com/office/drawing/2014/main" id="{F0CB7797-A542-488D-B939-4CD8F940E548}"/>
              </a:ext>
            </a:extLst>
          </p:cNvPr>
          <p:cNvSpPr>
            <a:spLocks noGrp="1"/>
          </p:cNvSpPr>
          <p:nvPr>
            <p:ph type="title"/>
          </p:nvPr>
        </p:nvSpPr>
        <p:spPr>
          <a:xfrm>
            <a:off x="647700" y="258445"/>
            <a:ext cx="10515600" cy="1325563"/>
          </a:xfrm>
        </p:spPr>
        <p:txBody>
          <a:bodyPr/>
          <a:lstStyle/>
          <a:p>
            <a:r>
              <a:rPr lang="fr-FR" altLang="zh-CN" dirty="0"/>
              <a:t>constructeur par défaut</a:t>
            </a:r>
            <a:r>
              <a:rPr lang="zh-CN" altLang="en-US" dirty="0"/>
              <a:t>：</a:t>
            </a:r>
            <a:r>
              <a:rPr lang="fr-FR" altLang="zh-CN" dirty="0"/>
              <a:t>Aucun paramètre</a:t>
            </a:r>
            <a:r>
              <a:rPr lang="zh-CN" altLang="en-US" dirty="0"/>
              <a:t>（</a:t>
            </a:r>
            <a:r>
              <a:rPr lang="en-US" altLang="zh-CN" dirty="0"/>
              <a:t>POD !  Solutions</a:t>
            </a:r>
            <a:r>
              <a:rPr lang="zh-CN" altLang="en-US" dirty="0"/>
              <a:t>）</a:t>
            </a:r>
          </a:p>
        </p:txBody>
      </p:sp>
      <p:pic>
        <p:nvPicPr>
          <p:cNvPr id="12" name="Image 11">
            <a:extLst>
              <a:ext uri="{FF2B5EF4-FFF2-40B4-BE49-F238E27FC236}">
                <a16:creationId xmlns:a16="http://schemas.microsoft.com/office/drawing/2014/main" id="{14A5F054-E62C-4F40-9F92-332EE57DA2F4}"/>
              </a:ext>
            </a:extLst>
          </p:cNvPr>
          <p:cNvPicPr>
            <a:picLocks noChangeAspect="1"/>
          </p:cNvPicPr>
          <p:nvPr/>
        </p:nvPicPr>
        <p:blipFill>
          <a:blip r:embed="rId2"/>
          <a:stretch>
            <a:fillRect/>
          </a:stretch>
        </p:blipFill>
        <p:spPr>
          <a:xfrm>
            <a:off x="7054319" y="2207747"/>
            <a:ext cx="4736240" cy="4488569"/>
          </a:xfrm>
          <a:prstGeom prst="rect">
            <a:avLst/>
          </a:prstGeom>
        </p:spPr>
      </p:pic>
      <p:cxnSp>
        <p:nvCxnSpPr>
          <p:cNvPr id="18" name="Straight Connector 8">
            <a:extLst>
              <a:ext uri="{FF2B5EF4-FFF2-40B4-BE49-F238E27FC236}">
                <a16:creationId xmlns:a16="http://schemas.microsoft.com/office/drawing/2014/main" id="{CDDED7A7-76C5-49AB-8775-AA5D091842E2}"/>
              </a:ext>
            </a:extLst>
          </p:cNvPr>
          <p:cNvCxnSpPr/>
          <p:nvPr/>
        </p:nvCxnSpPr>
        <p:spPr>
          <a:xfrm flipV="1">
            <a:off x="8571730" y="3819799"/>
            <a:ext cx="387985"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
        <p:nvSpPr>
          <p:cNvPr id="19" name="Left Brace 6">
            <a:extLst>
              <a:ext uri="{FF2B5EF4-FFF2-40B4-BE49-F238E27FC236}">
                <a16:creationId xmlns:a16="http://schemas.microsoft.com/office/drawing/2014/main" id="{790B56CB-5101-4CA3-80DE-64AB5170373D}"/>
              </a:ext>
            </a:extLst>
          </p:cNvPr>
          <p:cNvSpPr/>
          <p:nvPr/>
        </p:nvSpPr>
        <p:spPr>
          <a:xfrm rot="5400000">
            <a:off x="10176147" y="5150096"/>
            <a:ext cx="142240" cy="480695"/>
          </a:xfrm>
          <a:prstGeom prst="leftBrace">
            <a:avLst/>
          </a:prstGeom>
          <a:ln w="317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Constructeur par défaut : aucun argument (l’initialisation des membres de classe est facile)
</a:t>
            </a:r>
            <a:endParaRPr lang="zh-CN" altLang="en-US" dirty="0"/>
          </a:p>
        </p:txBody>
      </p:sp>
      <p:sp>
        <p:nvSpPr>
          <p:cNvPr id="3" name="Content Placeholder 2"/>
          <p:cNvSpPr>
            <a:spLocks noGrp="1"/>
          </p:cNvSpPr>
          <p:nvPr>
            <p:ph idx="1"/>
          </p:nvPr>
        </p:nvSpPr>
        <p:spPr>
          <a:xfrm>
            <a:off x="137795" y="1497965"/>
            <a:ext cx="5559425" cy="4351655"/>
          </a:xfrm>
        </p:spPr>
        <p:txBody>
          <a:bodyPr>
            <a:normAutofit fontScale="92500" lnSpcReduction="20000"/>
          </a:bodyPr>
          <a:lstStyle/>
          <a:p>
            <a:r>
              <a:rPr lang="fr-FR" altLang="zh-CN" dirty="0"/>
              <a:t>Il peut également y avoir plusieurs paramètres dans le {} d’un membre de classe, même =.
Sauf que () ne peut pas être utilisé, il est fondamentalement équivalent à la façon dont les variables locales de fonction sont définies.
D’ailleurs</a:t>
            </a:r>
            <a:r>
              <a:rPr lang="zh-CN" altLang="en-US" dirty="0"/>
              <a:t>：</a:t>
            </a:r>
          </a:p>
          <a:p>
            <a:r>
              <a:rPr lang="en-US" altLang="zh-CN" dirty="0">
                <a:solidFill>
                  <a:schemeClr val="accent1">
                    <a:lumMod val="75000"/>
                  </a:schemeClr>
                </a:solidFill>
              </a:rPr>
              <a:t>int x{};</a:t>
            </a:r>
          </a:p>
          <a:p>
            <a:r>
              <a:rPr lang="en-US" altLang="zh-CN" dirty="0">
                <a:solidFill>
                  <a:schemeClr val="accent1">
                    <a:lumMod val="75000"/>
                  </a:schemeClr>
                </a:solidFill>
              </a:rPr>
              <a:t>void *p{};</a:t>
            </a:r>
          </a:p>
          <a:p>
            <a:r>
              <a:rPr lang="fr-FR" altLang="zh-CN" dirty="0"/>
              <a:t>et
</a:t>
            </a:r>
            <a:r>
              <a:rPr lang="en-US" altLang="zh-CN" dirty="0">
                <a:solidFill>
                  <a:schemeClr val="accent1">
                    <a:lumMod val="75000"/>
                  </a:schemeClr>
                </a:solidFill>
              </a:rPr>
              <a:t>int x{0};</a:t>
            </a:r>
          </a:p>
          <a:p>
            <a:r>
              <a:rPr lang="en-US" altLang="zh-CN" dirty="0">
                <a:solidFill>
                  <a:schemeClr val="accent1">
                    <a:lumMod val="75000"/>
                  </a:schemeClr>
                </a:solidFill>
              </a:rPr>
              <a:t>void *p{</a:t>
            </a:r>
            <a:r>
              <a:rPr lang="en-US" altLang="zh-CN" dirty="0" err="1">
                <a:solidFill>
                  <a:schemeClr val="accent1">
                    <a:lumMod val="75000"/>
                  </a:schemeClr>
                </a:solidFill>
              </a:rPr>
              <a:t>nullptr</a:t>
            </a:r>
            <a:r>
              <a:rPr lang="en-US" altLang="zh-CN" dirty="0">
                <a:solidFill>
                  <a:schemeClr val="accent1">
                    <a:lumMod val="75000"/>
                  </a:schemeClr>
                </a:solidFill>
              </a:rPr>
              <a:t>};</a:t>
            </a:r>
            <a:endParaRPr lang="zh-CN" altLang="en-US" dirty="0">
              <a:solidFill>
                <a:schemeClr val="accent1">
                  <a:lumMod val="75000"/>
                </a:schemeClr>
              </a:solidFill>
            </a:endParaRPr>
          </a:p>
          <a:p>
            <a:r>
              <a:rPr lang="fr-FR" altLang="zh-CN" dirty="0">
                <a:sym typeface="+mn-ea"/>
              </a:rPr>
              <a:t>Initialisation à 0. Mais si vous n’écrivez pas cette parenthèse vide, elle devient une valeur aléatoire en mémoire.
</a:t>
            </a:r>
            <a:r>
              <a:rPr lang="fr-FR" altLang="zh-CN" dirty="0">
                <a:solidFill>
                  <a:schemeClr val="bg1">
                    <a:lumMod val="65000"/>
                  </a:schemeClr>
                </a:solidFill>
              </a:rPr>
              <a:t>ex</a:t>
            </a:r>
            <a:r>
              <a:rPr lang="zh-CN" altLang="en-US" dirty="0">
                <a:solidFill>
                  <a:schemeClr val="bg1">
                    <a:lumMod val="65000"/>
                  </a:schemeClr>
                </a:solidFill>
              </a:rPr>
              <a:t>：</a:t>
            </a:r>
            <a:r>
              <a:rPr lang="en-US" altLang="zh-CN" dirty="0">
                <a:solidFill>
                  <a:schemeClr val="bg1">
                    <a:lumMod val="65000"/>
                  </a:schemeClr>
                </a:solidFill>
              </a:rPr>
              <a:t>std::</a:t>
            </a:r>
            <a:r>
              <a:rPr lang="en-US" altLang="zh-CN" dirty="0" err="1">
                <a:solidFill>
                  <a:schemeClr val="bg1">
                    <a:lumMod val="65000"/>
                  </a:schemeClr>
                </a:solidFill>
              </a:rPr>
              <a:t>cout</a:t>
            </a:r>
            <a:r>
              <a:rPr lang="en-US" altLang="zh-CN" dirty="0">
                <a:solidFill>
                  <a:schemeClr val="bg1">
                    <a:lumMod val="65000"/>
                  </a:schemeClr>
                </a:solidFill>
              </a:rPr>
              <a:t> &lt;&lt; int{}; 0</a:t>
            </a:r>
          </a:p>
        </p:txBody>
      </p:sp>
      <p:pic>
        <p:nvPicPr>
          <p:cNvPr id="4" name="Image 3">
            <a:extLst>
              <a:ext uri="{FF2B5EF4-FFF2-40B4-BE49-F238E27FC236}">
                <a16:creationId xmlns:a16="http://schemas.microsoft.com/office/drawing/2014/main" id="{EB49B4AD-A924-47C1-BE25-2E08104C4318}"/>
              </a:ext>
            </a:extLst>
          </p:cNvPr>
          <p:cNvPicPr>
            <a:picLocks noChangeAspect="1"/>
          </p:cNvPicPr>
          <p:nvPr/>
        </p:nvPicPr>
        <p:blipFill>
          <a:blip r:embed="rId2"/>
          <a:stretch>
            <a:fillRect/>
          </a:stretch>
        </p:blipFill>
        <p:spPr>
          <a:xfrm>
            <a:off x="6049804" y="1008380"/>
            <a:ext cx="5494496" cy="5429721"/>
          </a:xfrm>
          <a:prstGeom prst="rect">
            <a:avLst/>
          </a:prstGeom>
        </p:spPr>
      </p:pic>
      <p:cxnSp>
        <p:nvCxnSpPr>
          <p:cNvPr id="11" name="Straight Connector 8">
            <a:extLst>
              <a:ext uri="{FF2B5EF4-FFF2-40B4-BE49-F238E27FC236}">
                <a16:creationId xmlns:a16="http://schemas.microsoft.com/office/drawing/2014/main" id="{B6B23356-3947-4433-BA32-9A7BE04AC328}"/>
              </a:ext>
            </a:extLst>
          </p:cNvPr>
          <p:cNvCxnSpPr/>
          <p:nvPr/>
        </p:nvCxnSpPr>
        <p:spPr>
          <a:xfrm>
            <a:off x="7901365" y="3663632"/>
            <a:ext cx="480060" cy="1016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9">
            <a:extLst>
              <a:ext uri="{FF2B5EF4-FFF2-40B4-BE49-F238E27FC236}">
                <a16:creationId xmlns:a16="http://schemas.microsoft.com/office/drawing/2014/main" id="{D4274C57-2978-49FB-B2FF-B401A637D789}"/>
              </a:ext>
            </a:extLst>
          </p:cNvPr>
          <p:cNvCxnSpPr/>
          <p:nvPr/>
        </p:nvCxnSpPr>
        <p:spPr>
          <a:xfrm flipV="1">
            <a:off x="7793415" y="3877627"/>
            <a:ext cx="1558925" cy="15240"/>
          </a:xfrm>
          <a:prstGeom prst="line">
            <a:avLst/>
          </a:prstGeom>
          <a:ln w="476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Ancien : langage C
</a:t>
            </a:r>
            <a:endParaRPr lang="zh-CN" altLang="en-US" dirty="0">
              <a:sym typeface="+mn-ea"/>
            </a:endParaRPr>
          </a:p>
        </p:txBody>
      </p:sp>
      <p:pic>
        <p:nvPicPr>
          <p:cNvPr id="8" name="Content Placeholder 7"/>
          <p:cNvPicPr>
            <a:picLocks noGrp="1" noChangeAspect="1"/>
          </p:cNvPicPr>
          <p:nvPr>
            <p:ph idx="1"/>
          </p:nvPr>
        </p:nvPicPr>
        <p:blipFill>
          <a:blip r:embed="rId2"/>
          <a:stretch>
            <a:fillRect/>
          </a:stretch>
        </p:blipFill>
        <p:spPr>
          <a:xfrm>
            <a:off x="3745230" y="1825625"/>
            <a:ext cx="4319270" cy="43516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par défaut</a:t>
            </a:r>
            <a:r>
              <a:rPr lang="zh-CN" altLang="en-US" dirty="0">
                <a:sym typeface="+mn-ea"/>
              </a:rPr>
              <a:t>：</a:t>
            </a:r>
            <a:r>
              <a:rPr lang="fr-FR" altLang="zh-CN" dirty="0"/>
              <a:t>Initialisation les paramètres</a:t>
            </a:r>
            <a:r>
              <a:rPr lang="zh-CN" altLang="en-US" dirty="0"/>
              <a:t>（</a:t>
            </a:r>
            <a:r>
              <a:rPr lang="fr-FR" altLang="zh-CN" dirty="0"/>
              <a:t>remercier </a:t>
            </a:r>
            <a:r>
              <a:rPr lang="en-US" dirty="0">
                <a:sym typeface="+mn-ea"/>
              </a:rPr>
              <a:t>C++11</a:t>
            </a:r>
            <a:r>
              <a:rPr lang="zh-CN" altLang="en-US" dirty="0"/>
              <a:t>）</a:t>
            </a:r>
            <a:endParaRPr lang="en-US" altLang="zh-CN" dirty="0"/>
          </a:p>
        </p:txBody>
      </p:sp>
      <p:sp>
        <p:nvSpPr>
          <p:cNvPr id="3" name="Content Placeholder 2"/>
          <p:cNvSpPr>
            <a:spLocks noGrp="1"/>
          </p:cNvSpPr>
          <p:nvPr>
            <p:ph idx="1"/>
          </p:nvPr>
        </p:nvSpPr>
        <p:spPr>
          <a:xfrm>
            <a:off x="198755" y="1825625"/>
            <a:ext cx="5735320" cy="4351655"/>
          </a:xfrm>
        </p:spPr>
        <p:txBody>
          <a:bodyPr/>
          <a:lstStyle/>
          <a:p>
            <a:r>
              <a:rPr lang="fr-FR" altLang="zh-CN" dirty="0">
                <a:sym typeface="+mn-ea"/>
              </a:rPr>
              <a:t>Lorsqu’une classe (et sa classe de base) ne définit aucun constructeur, le compilateur génère automatiquement un constructeur par défaut.
Il attribue le contenu de {} à chaque membre de l’objet dans l’ordre.</a:t>
            </a:r>
            <a:endParaRPr lang="zh-CN" altLang="en-US" dirty="0">
              <a:sym typeface="+mn-ea"/>
            </a:endParaRPr>
          </a:p>
          <a:p>
            <a:r>
              <a:rPr lang="fr-FR" altLang="zh-CN" dirty="0">
                <a:sym typeface="+mn-ea"/>
              </a:rPr>
              <a:t>L’objectif est de permettre aux programmeurs d’attribuer plus facilement des valeurs aux membres un par un sans avoir à écrire à la main de longs constructeurs.
</a:t>
            </a:r>
            <a:r>
              <a:rPr lang="fr-FR" altLang="zh-CN" dirty="0"/>
              <a:t>Toutefois, le constructeur qui initialise la liste ne prend en charge que la construction via {} ou ={}, pas avec (). C’est en fait pour la </a:t>
            </a:r>
            <a:r>
              <a:rPr lang="en-US" altLang="zh-CN" dirty="0">
                <a:solidFill>
                  <a:schemeClr val="bg1">
                    <a:lumMod val="65000"/>
                  </a:schemeClr>
                </a:solidFill>
                <a:sym typeface="+mn-ea"/>
              </a:rPr>
              <a:t>C++98</a:t>
            </a:r>
            <a:endParaRPr lang="zh-CN" altLang="en-US" dirty="0">
              <a:solidFill>
                <a:schemeClr val="bg1">
                  <a:lumMod val="65000"/>
                </a:schemeClr>
              </a:solidFill>
              <a:sym typeface="+mn-ea"/>
            </a:endParaRPr>
          </a:p>
        </p:txBody>
      </p:sp>
      <p:pic>
        <p:nvPicPr>
          <p:cNvPr id="4" name="Image 3">
            <a:extLst>
              <a:ext uri="{FF2B5EF4-FFF2-40B4-BE49-F238E27FC236}">
                <a16:creationId xmlns:a16="http://schemas.microsoft.com/office/drawing/2014/main" id="{30CF4630-AB58-42ED-A80F-5724F265AD47}"/>
              </a:ext>
            </a:extLst>
          </p:cNvPr>
          <p:cNvPicPr>
            <a:picLocks noChangeAspect="1"/>
          </p:cNvPicPr>
          <p:nvPr/>
        </p:nvPicPr>
        <p:blipFill>
          <a:blip r:embed="rId2"/>
          <a:stretch>
            <a:fillRect/>
          </a:stretch>
        </p:blipFill>
        <p:spPr>
          <a:xfrm>
            <a:off x="572730" y="6283296"/>
            <a:ext cx="1440219" cy="537031"/>
          </a:xfrm>
          <a:prstGeom prst="rect">
            <a:avLst/>
          </a:prstGeom>
        </p:spPr>
      </p:pic>
      <p:pic>
        <p:nvPicPr>
          <p:cNvPr id="7" name="Image 6">
            <a:extLst>
              <a:ext uri="{FF2B5EF4-FFF2-40B4-BE49-F238E27FC236}">
                <a16:creationId xmlns:a16="http://schemas.microsoft.com/office/drawing/2014/main" id="{3CD7B5C6-9E01-45B5-AAAC-A305DD4A2548}"/>
              </a:ext>
            </a:extLst>
          </p:cNvPr>
          <p:cNvPicPr>
            <a:picLocks noChangeAspect="1"/>
          </p:cNvPicPr>
          <p:nvPr/>
        </p:nvPicPr>
        <p:blipFill>
          <a:blip r:embed="rId3"/>
          <a:stretch>
            <a:fillRect/>
          </a:stretch>
        </p:blipFill>
        <p:spPr>
          <a:xfrm>
            <a:off x="6162043" y="1664965"/>
            <a:ext cx="4812447" cy="428281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par défaut : initialisation </a:t>
            </a:r>
            <a:r>
              <a:rPr lang="fr-FR" altLang="zh-CN" dirty="0"/>
              <a:t>les paramètres </a:t>
            </a:r>
            <a:r>
              <a:rPr lang="fr-FR" altLang="zh-CN" dirty="0">
                <a:sym typeface="+mn-ea"/>
              </a:rPr>
              <a:t>(</a:t>
            </a:r>
            <a:r>
              <a:rPr lang="fr-FR" altLang="zh-CN" dirty="0" err="1">
                <a:sym typeface="+mn-ea"/>
              </a:rPr>
              <a:t>initialize</a:t>
            </a:r>
            <a:r>
              <a:rPr lang="fr-FR" altLang="zh-CN" dirty="0">
                <a:sym typeface="+mn-ea"/>
              </a:rPr>
              <a:t> part, default for the </a:t>
            </a:r>
            <a:r>
              <a:rPr lang="fr-FR" altLang="zh-CN" dirty="0" err="1">
                <a:sym typeface="+mn-ea"/>
              </a:rPr>
              <a:t>rest</a:t>
            </a:r>
            <a:r>
              <a:rPr lang="fr-FR" altLang="zh-CN" dirty="0">
                <a:sym typeface="+mn-ea"/>
              </a:rPr>
              <a:t>)
</a:t>
            </a:r>
            <a:endParaRPr lang="en-US" altLang="zh-CN" dirty="0"/>
          </a:p>
        </p:txBody>
      </p:sp>
      <p:sp>
        <p:nvSpPr>
          <p:cNvPr id="3" name="Content Placeholder 2"/>
          <p:cNvSpPr>
            <a:spLocks noGrp="1"/>
          </p:cNvSpPr>
          <p:nvPr>
            <p:ph idx="1"/>
          </p:nvPr>
        </p:nvSpPr>
        <p:spPr>
          <a:xfrm>
            <a:off x="198755" y="1825625"/>
            <a:ext cx="5193665" cy="4351655"/>
          </a:xfrm>
        </p:spPr>
        <p:txBody>
          <a:bodyPr/>
          <a:lstStyle/>
          <a:p>
            <a:r>
              <a:rPr lang="fr-FR" altLang="zh-CN" dirty="0">
                <a:sym typeface="+mn-ea"/>
              </a:rPr>
              <a:t>Ce constructeur peut spécifier certains membres pour les initialiser et non spécifiés reste par défaut.
Toutefois, vous devez vous assurer que celui qui n’est pas spécifié est initialisé avec {} dans la définition du membre de classe, sinon il peut devenir une valeur aléatoire en mémoire.
</a:t>
            </a:r>
            <a:endParaRPr lang="zh-CN" altLang="en-US" dirty="0">
              <a:solidFill>
                <a:schemeClr val="bg1">
                  <a:lumMod val="65000"/>
                </a:schemeClr>
              </a:solidFill>
              <a:sym typeface="+mn-ea"/>
            </a:endParaRPr>
          </a:p>
          <a:p>
            <a:endParaRPr lang="zh-CN" altLang="en-US" dirty="0">
              <a:solidFill>
                <a:schemeClr val="bg1">
                  <a:lumMod val="65000"/>
                </a:schemeClr>
              </a:solidFill>
              <a:sym typeface="+mn-ea"/>
            </a:endParaRPr>
          </a:p>
          <a:p>
            <a:r>
              <a:rPr lang="fr-FR" altLang="zh-CN" sz="1600" dirty="0">
                <a:solidFill>
                  <a:schemeClr val="bg1">
                    <a:lumMod val="65000"/>
                  </a:schemeClr>
                </a:solidFill>
                <a:sym typeface="+mn-ea"/>
              </a:rPr>
              <a:t>Depuis C++14  on peut également sauter l’ordre en spécifiant des noms:</a:t>
            </a:r>
            <a:endParaRPr lang="zh-CN" altLang="en-US" sz="1600" dirty="0">
              <a:solidFill>
                <a:schemeClr val="bg1">
                  <a:lumMod val="65000"/>
                </a:schemeClr>
              </a:solidFill>
              <a:sym typeface="+mn-ea"/>
            </a:endParaRPr>
          </a:p>
        </p:txBody>
      </p:sp>
      <p:pic>
        <p:nvPicPr>
          <p:cNvPr id="8" name="Picture 7"/>
          <p:cNvPicPr>
            <a:picLocks noChangeAspect="1"/>
          </p:cNvPicPr>
          <p:nvPr/>
        </p:nvPicPr>
        <p:blipFill>
          <a:blip r:embed="rId2">
            <a:lum bright="70000" contrast="-70000"/>
          </a:blip>
          <a:stretch>
            <a:fillRect/>
          </a:stretch>
        </p:blipFill>
        <p:spPr>
          <a:xfrm>
            <a:off x="2405652" y="5370974"/>
            <a:ext cx="2724150" cy="285750"/>
          </a:xfrm>
          <a:prstGeom prst="rect">
            <a:avLst/>
          </a:prstGeom>
        </p:spPr>
      </p:pic>
      <p:pic>
        <p:nvPicPr>
          <p:cNvPr id="4" name="Image 3">
            <a:extLst>
              <a:ext uri="{FF2B5EF4-FFF2-40B4-BE49-F238E27FC236}">
                <a16:creationId xmlns:a16="http://schemas.microsoft.com/office/drawing/2014/main" id="{04FBC740-3EB8-48E8-B9C4-54616280E7A4}"/>
              </a:ext>
            </a:extLst>
          </p:cNvPr>
          <p:cNvPicPr>
            <a:picLocks noChangeAspect="1"/>
          </p:cNvPicPr>
          <p:nvPr/>
        </p:nvPicPr>
        <p:blipFill>
          <a:blip r:embed="rId3"/>
          <a:stretch>
            <a:fillRect/>
          </a:stretch>
        </p:blipFill>
        <p:spPr>
          <a:xfrm>
            <a:off x="269421" y="5922433"/>
            <a:ext cx="2247900" cy="838200"/>
          </a:xfrm>
          <a:prstGeom prst="rect">
            <a:avLst/>
          </a:prstGeom>
        </p:spPr>
      </p:pic>
      <p:pic>
        <p:nvPicPr>
          <p:cNvPr id="5" name="Image 4">
            <a:extLst>
              <a:ext uri="{FF2B5EF4-FFF2-40B4-BE49-F238E27FC236}">
                <a16:creationId xmlns:a16="http://schemas.microsoft.com/office/drawing/2014/main" id="{DF648A4B-3784-435E-B806-E643FCF8852D}"/>
              </a:ext>
            </a:extLst>
          </p:cNvPr>
          <p:cNvPicPr>
            <a:picLocks noChangeAspect="1"/>
          </p:cNvPicPr>
          <p:nvPr/>
        </p:nvPicPr>
        <p:blipFill>
          <a:blip r:embed="rId4"/>
          <a:stretch>
            <a:fillRect/>
          </a:stretch>
        </p:blipFill>
        <p:spPr>
          <a:xfrm>
            <a:off x="6199118" y="1271000"/>
            <a:ext cx="4728620" cy="414182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altLang="zh-CN" dirty="0">
                <a:sym typeface="+mn-ea"/>
              </a:rPr>
              <a:t>Constructeur par défaut : </a:t>
            </a:r>
            <a:r>
              <a:rPr lang="fr-FR" altLang="zh-CN" sz="2000" dirty="0">
                <a:sym typeface="+mn-ea"/>
              </a:rPr>
              <a:t>Initialisation </a:t>
            </a:r>
            <a:r>
              <a:rPr lang="fr-FR" altLang="zh-CN" sz="2000" dirty="0"/>
              <a:t>les paramètres </a:t>
            </a:r>
            <a:r>
              <a:rPr lang="fr-FR" altLang="zh-CN" sz="2000" dirty="0">
                <a:sym typeface="+mn-ea"/>
              </a:rPr>
              <a:t>(magie, plusieurs valeurs de retour)</a:t>
            </a:r>
            <a:r>
              <a:rPr lang="fr-FR" altLang="zh-CN" dirty="0">
                <a:sym typeface="+mn-ea"/>
              </a:rPr>
              <a:t>
</a:t>
            </a:r>
            <a:endParaRPr lang="en-US" altLang="zh-CN" dirty="0"/>
          </a:p>
        </p:txBody>
      </p:sp>
      <p:sp>
        <p:nvSpPr>
          <p:cNvPr id="3" name="Content Placeholder 2"/>
          <p:cNvSpPr>
            <a:spLocks noGrp="1"/>
          </p:cNvSpPr>
          <p:nvPr>
            <p:ph idx="1"/>
          </p:nvPr>
        </p:nvSpPr>
        <p:spPr>
          <a:xfrm>
            <a:off x="537391" y="1066649"/>
            <a:ext cx="5193665" cy="4351655"/>
          </a:xfrm>
        </p:spPr>
        <p:txBody>
          <a:bodyPr>
            <a:normAutofit/>
          </a:bodyPr>
          <a:lstStyle/>
          <a:p>
            <a:r>
              <a:rPr lang="fr-FR" altLang="zh-CN" sz="1800" dirty="0">
                <a:sym typeface="+mn-ea"/>
              </a:rPr>
              <a:t>Les exemples typiques incluent une application bien connue de graphiques qui simplifie le traitement des fonctions avec plusieurs valeurs de retour.
</a:t>
            </a:r>
            <a:r>
              <a:rPr lang="fr-FR" altLang="zh-CN" sz="1400" dirty="0">
                <a:solidFill>
                  <a:schemeClr val="bg1">
                    <a:lumMod val="50000"/>
                  </a:schemeClr>
                </a:solidFill>
                <a:sym typeface="+mn-ea"/>
              </a:rPr>
              <a:t>Le plus grand avantage par rapport à std::tuple est que chaque propriété a un nom et qu’il n’est pas facile de se tromper. Par exemple:
</a:t>
            </a:r>
            <a:r>
              <a:rPr lang="en-US" altLang="zh-CN" sz="1400" dirty="0">
                <a:solidFill>
                  <a:schemeClr val="bg1">
                    <a:lumMod val="50000"/>
                  </a:schemeClr>
                </a:solidFill>
                <a:sym typeface="+mn-ea"/>
              </a:rPr>
              <a:t>auto [hit, pos, ...] = intersect(...)</a:t>
            </a:r>
          </a:p>
          <a:p>
            <a:r>
              <a:rPr lang="fr-FR" altLang="zh-CN" sz="1400" dirty="0">
                <a:solidFill>
                  <a:schemeClr val="bg1">
                    <a:lumMod val="50000"/>
                  </a:schemeClr>
                </a:solidFill>
                <a:sym typeface="+mn-ea"/>
              </a:rPr>
              <a:t>Chaque propriété supplémentaire doit être modifiée dans le code.
Plus de fantaisie est écrit:</a:t>
            </a:r>
            <a:endParaRPr lang="zh-CN" altLang="en-US" sz="1200" dirty="0">
              <a:solidFill>
                <a:schemeClr val="bg1">
                  <a:lumMod val="65000"/>
                </a:schemeClr>
              </a:solidFill>
              <a:sym typeface="+mn-ea"/>
            </a:endParaRPr>
          </a:p>
        </p:txBody>
      </p:sp>
      <p:pic>
        <p:nvPicPr>
          <p:cNvPr id="5" name="Picture 4"/>
          <p:cNvPicPr>
            <a:picLocks noChangeAspect="1"/>
          </p:cNvPicPr>
          <p:nvPr/>
        </p:nvPicPr>
        <p:blipFill>
          <a:blip r:embed="rId2"/>
          <a:stretch>
            <a:fillRect/>
          </a:stretch>
        </p:blipFill>
        <p:spPr>
          <a:xfrm>
            <a:off x="6207730" y="1163955"/>
            <a:ext cx="6022975" cy="5694045"/>
          </a:xfrm>
          <a:prstGeom prst="rect">
            <a:avLst/>
          </a:prstGeom>
        </p:spPr>
      </p:pic>
      <p:pic>
        <p:nvPicPr>
          <p:cNvPr id="9" name="Picture 8"/>
          <p:cNvPicPr>
            <a:picLocks noChangeAspect="1"/>
          </p:cNvPicPr>
          <p:nvPr/>
        </p:nvPicPr>
        <p:blipFill>
          <a:blip r:embed="rId3"/>
          <a:stretch>
            <a:fillRect/>
          </a:stretch>
        </p:blipFill>
        <p:spPr>
          <a:xfrm>
            <a:off x="2157789" y="3943651"/>
            <a:ext cx="3653215" cy="291434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a:sym typeface="+mn-ea"/>
              </a:rPr>
              <a:t>Le constructeur par défaut</a:t>
            </a:r>
            <a:r>
              <a:rPr lang="zh-CN" altLang="en-US">
                <a:sym typeface="+mn-ea"/>
              </a:rPr>
              <a:t>：</a:t>
            </a:r>
            <a:r>
              <a:rPr lang="fr-FR" altLang="zh-CN">
                <a:sym typeface="+mn-ea"/>
              </a:rPr>
              <a:t> Initialisation </a:t>
            </a:r>
            <a:r>
              <a:rPr lang="fr-FR" altLang="zh-CN"/>
              <a:t>les paramètres (magie, gestion de paramètres de type complexes de fonctions)</a:t>
            </a:r>
            <a:endParaRPr lang="en-US" altLang="zh-CN" dirty="0"/>
          </a:p>
        </p:txBody>
      </p:sp>
      <p:sp>
        <p:nvSpPr>
          <p:cNvPr id="3" name="Content Placeholder 2"/>
          <p:cNvSpPr>
            <a:spLocks noGrp="1"/>
          </p:cNvSpPr>
          <p:nvPr>
            <p:ph idx="1"/>
          </p:nvPr>
        </p:nvSpPr>
        <p:spPr>
          <a:xfrm>
            <a:off x="464820" y="1584325"/>
            <a:ext cx="5193665" cy="4351655"/>
          </a:xfrm>
        </p:spPr>
        <p:txBody>
          <a:bodyPr/>
          <a:lstStyle/>
          <a:p>
            <a:r>
              <a:rPr lang="fr-FR" altLang="zh-CN" dirty="0">
                <a:sym typeface="+mn-ea"/>
              </a:rPr>
              <a:t>De plus, si les paramètres d’une fonction sont d’un type très complexe et que vous ne souhaitez pas répéter le nom du type, vous pouvez également utiliser {} pour initialiser la liste afin de simplifier</a:t>
            </a:r>
            <a:r>
              <a:rPr lang="zh-CN" dirty="0">
                <a:sym typeface="+mn-ea"/>
              </a:rPr>
              <a:t>：</a:t>
            </a:r>
          </a:p>
          <a:p>
            <a:r>
              <a:rPr lang="fr-FR" altLang="zh-CN" sz="1400">
                <a:solidFill>
                  <a:schemeClr val="bg1">
                    <a:lumMod val="65000"/>
                  </a:schemeClr>
                </a:solidFill>
                <a:sym typeface="+mn-ea"/>
              </a:rPr>
              <a:t>La fonction de définition de nœud de Zeno, defNodeClass, utilise largement cette simplification.</a:t>
            </a:r>
            <a:endParaRPr lang="zh-CN" altLang="en-US" sz="1400" dirty="0">
              <a:solidFill>
                <a:schemeClr val="bg1">
                  <a:lumMod val="65000"/>
                </a:schemeClr>
              </a:solidFill>
              <a:sym typeface="+mn-ea"/>
            </a:endParaRPr>
          </a:p>
        </p:txBody>
      </p:sp>
      <p:pic>
        <p:nvPicPr>
          <p:cNvPr id="4" name="Image 3">
            <a:extLst>
              <a:ext uri="{FF2B5EF4-FFF2-40B4-BE49-F238E27FC236}">
                <a16:creationId xmlns:a16="http://schemas.microsoft.com/office/drawing/2014/main" id="{334B5222-C928-4C47-B5E7-B71B2558D38D}"/>
              </a:ext>
            </a:extLst>
          </p:cNvPr>
          <p:cNvPicPr>
            <a:picLocks noChangeAspect="1"/>
          </p:cNvPicPr>
          <p:nvPr/>
        </p:nvPicPr>
        <p:blipFill>
          <a:blip r:embed="rId2"/>
          <a:stretch>
            <a:fillRect/>
          </a:stretch>
        </p:blipFill>
        <p:spPr>
          <a:xfrm>
            <a:off x="4936473" y="3699510"/>
            <a:ext cx="5966977" cy="240812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Vous souhaitez toujours utiliser le constructeur par défaut lorsque vous avez vos constructeurs</a:t>
            </a:r>
            <a:r>
              <a:rPr lang="zh-CN" altLang="en-US" dirty="0"/>
              <a:t>：</a:t>
            </a:r>
            <a:r>
              <a:rPr lang="en-US" altLang="zh-CN" dirty="0"/>
              <a:t>= </a:t>
            </a:r>
            <a:r>
              <a:rPr lang="en-US" dirty="0"/>
              <a:t>default</a:t>
            </a:r>
            <a:endParaRPr lang="zh-CN" altLang="en-US" dirty="0"/>
          </a:p>
        </p:txBody>
      </p:sp>
      <p:sp>
        <p:nvSpPr>
          <p:cNvPr id="3" name="Content Placeholder 2"/>
          <p:cNvSpPr>
            <a:spLocks noGrp="1"/>
          </p:cNvSpPr>
          <p:nvPr>
            <p:ph idx="1"/>
          </p:nvPr>
        </p:nvSpPr>
        <p:spPr>
          <a:xfrm>
            <a:off x="696081" y="1486958"/>
            <a:ext cx="10515600" cy="4351338"/>
          </a:xfrm>
        </p:spPr>
        <p:txBody>
          <a:bodyPr/>
          <a:lstStyle/>
          <a:p>
            <a:r>
              <a:rPr lang="fr-FR" altLang="zh-CN" dirty="0"/>
              <a:t>Une fois que nous avons défini notre propre constructeur, le compilateur ne génère plus le constructeur par défaut.</a:t>
            </a:r>
            <a:endParaRPr lang="zh-CN" altLang="en-US" dirty="0"/>
          </a:p>
          <a:p>
            <a:endParaRPr lang="zh-CN" altLang="en-US" dirty="0"/>
          </a:p>
        </p:txBody>
      </p:sp>
      <p:cxnSp>
        <p:nvCxnSpPr>
          <p:cNvPr id="7" name="Straight Connector 6"/>
          <p:cNvCxnSpPr/>
          <p:nvPr/>
        </p:nvCxnSpPr>
        <p:spPr>
          <a:xfrm>
            <a:off x="7091680" y="3310890"/>
            <a:ext cx="3086735" cy="1016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0347B0FD-1C1C-4B5D-B765-464551AA3EDB}"/>
              </a:ext>
            </a:extLst>
          </p:cNvPr>
          <p:cNvPicPr>
            <a:picLocks noChangeAspect="1"/>
          </p:cNvPicPr>
          <p:nvPr/>
        </p:nvPicPr>
        <p:blipFill>
          <a:blip r:embed="rId2"/>
          <a:stretch>
            <a:fillRect/>
          </a:stretch>
        </p:blipFill>
        <p:spPr>
          <a:xfrm>
            <a:off x="4964472" y="1883581"/>
            <a:ext cx="6694750" cy="4397121"/>
          </a:xfrm>
          <a:prstGeom prst="rect">
            <a:avLst/>
          </a:prstGeom>
        </p:spPr>
      </p:pic>
      <p:pic>
        <p:nvPicPr>
          <p:cNvPr id="5" name="Image 4">
            <a:extLst>
              <a:ext uri="{FF2B5EF4-FFF2-40B4-BE49-F238E27FC236}">
                <a16:creationId xmlns:a16="http://schemas.microsoft.com/office/drawing/2014/main" id="{52E32E1C-A2E5-4B2B-B265-5386FDA11648}"/>
              </a:ext>
            </a:extLst>
          </p:cNvPr>
          <p:cNvPicPr>
            <a:picLocks noChangeAspect="1"/>
          </p:cNvPicPr>
          <p:nvPr/>
        </p:nvPicPr>
        <p:blipFill>
          <a:blip r:embed="rId3"/>
          <a:stretch>
            <a:fillRect/>
          </a:stretch>
        </p:blipFill>
        <p:spPr>
          <a:xfrm>
            <a:off x="93635" y="6259778"/>
            <a:ext cx="8676122" cy="59822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Vous souhaitez toujours utiliser le constructeur par défaut lorsque vous avez vos constructeurs </a:t>
            </a:r>
            <a:r>
              <a:rPr lang="zh-CN" altLang="en-US" dirty="0"/>
              <a:t>：</a:t>
            </a:r>
            <a:r>
              <a:rPr lang="en-US" altLang="zh-CN" dirty="0"/>
              <a:t>= </a:t>
            </a:r>
            <a:r>
              <a:rPr lang="en-US" dirty="0"/>
              <a:t>default</a:t>
            </a:r>
            <a:r>
              <a:rPr lang="zh-CN" altLang="en-US" dirty="0"/>
              <a:t>（</a:t>
            </a:r>
            <a:r>
              <a:rPr lang="fr-FR" altLang="zh-CN" dirty="0"/>
              <a:t>continuer</a:t>
            </a:r>
            <a:r>
              <a:rPr lang="zh-CN" altLang="en-US" dirty="0"/>
              <a:t>）</a:t>
            </a:r>
          </a:p>
        </p:txBody>
      </p:sp>
      <p:sp>
        <p:nvSpPr>
          <p:cNvPr id="3" name="Content Placeholder 2"/>
          <p:cNvSpPr>
            <a:spLocks noGrp="1"/>
          </p:cNvSpPr>
          <p:nvPr>
            <p:ph idx="1"/>
          </p:nvPr>
        </p:nvSpPr>
        <p:spPr/>
        <p:txBody>
          <a:bodyPr/>
          <a:lstStyle/>
          <a:p>
            <a:r>
              <a:rPr lang="fr-FR" altLang="zh-CN" dirty="0"/>
              <a:t>Si vous souhaitez toujours utiliser le constructeur par défaut, vous pouvez utiliser la syntaxe ajoutée en C++11 :
</a:t>
            </a:r>
            <a:endParaRPr lang="zh-CN" altLang="en-US" dirty="0"/>
          </a:p>
        </p:txBody>
      </p:sp>
      <p:sp>
        <p:nvSpPr>
          <p:cNvPr id="9" name="Text Box 8"/>
          <p:cNvSpPr txBox="1"/>
          <p:nvPr/>
        </p:nvSpPr>
        <p:spPr>
          <a:xfrm>
            <a:off x="1713865" y="3407410"/>
            <a:ext cx="3321685" cy="923330"/>
          </a:xfrm>
          <a:prstGeom prst="rect">
            <a:avLst/>
          </a:prstGeom>
          <a:noFill/>
        </p:spPr>
        <p:txBody>
          <a:bodyPr wrap="square" rtlCol="0">
            <a:spAutoFit/>
          </a:bodyPr>
          <a:lstStyle/>
          <a:p>
            <a:r>
              <a:rPr lang="fr-FR" altLang="zh-CN" dirty="0">
                <a:solidFill>
                  <a:schemeClr val="bg1">
                    <a:lumMod val="65000"/>
                  </a:schemeClr>
                </a:solidFill>
              </a:rPr>
              <a:t>le constructeur qui initialise la liste ne peut pas être = default
</a:t>
            </a:r>
            <a:endParaRPr lang="en-US" altLang="zh-CN" dirty="0">
              <a:solidFill>
                <a:schemeClr val="bg1">
                  <a:lumMod val="65000"/>
                </a:schemeClr>
              </a:solidFill>
            </a:endParaRPr>
          </a:p>
        </p:txBody>
      </p:sp>
      <p:pic>
        <p:nvPicPr>
          <p:cNvPr id="10" name="Picture 9"/>
          <p:cNvPicPr>
            <a:picLocks noChangeAspect="1"/>
          </p:cNvPicPr>
          <p:nvPr/>
        </p:nvPicPr>
        <p:blipFill>
          <a:blip r:embed="rId2"/>
          <a:stretch>
            <a:fillRect/>
          </a:stretch>
        </p:blipFill>
        <p:spPr>
          <a:xfrm>
            <a:off x="0" y="6085840"/>
            <a:ext cx="1713865" cy="772160"/>
          </a:xfrm>
          <a:prstGeom prst="rect">
            <a:avLst/>
          </a:prstGeom>
        </p:spPr>
      </p:pic>
      <p:pic>
        <p:nvPicPr>
          <p:cNvPr id="4" name="Image 3">
            <a:extLst>
              <a:ext uri="{FF2B5EF4-FFF2-40B4-BE49-F238E27FC236}">
                <a16:creationId xmlns:a16="http://schemas.microsoft.com/office/drawing/2014/main" id="{9B9D1324-5757-44B6-9765-F485245F33A5}"/>
              </a:ext>
            </a:extLst>
          </p:cNvPr>
          <p:cNvPicPr>
            <a:picLocks noChangeAspect="1"/>
          </p:cNvPicPr>
          <p:nvPr/>
        </p:nvPicPr>
        <p:blipFill>
          <a:blip r:embed="rId3"/>
          <a:stretch>
            <a:fillRect/>
          </a:stretch>
        </p:blipFill>
        <p:spPr>
          <a:xfrm>
            <a:off x="5389497" y="2434824"/>
            <a:ext cx="6725233" cy="4359018"/>
          </a:xfrm>
          <a:prstGeom prst="rect">
            <a:avLst/>
          </a:prstGeom>
        </p:spPr>
      </p:pic>
      <p:cxnSp>
        <p:nvCxnSpPr>
          <p:cNvPr id="11" name="Straight Connector 5">
            <a:extLst>
              <a:ext uri="{FF2B5EF4-FFF2-40B4-BE49-F238E27FC236}">
                <a16:creationId xmlns:a16="http://schemas.microsoft.com/office/drawing/2014/main" id="{3B1B03A8-62A2-4A78-966F-C2A11984A779}"/>
              </a:ext>
            </a:extLst>
          </p:cNvPr>
          <p:cNvCxnSpPr/>
          <p:nvPr/>
        </p:nvCxnSpPr>
        <p:spPr>
          <a:xfrm>
            <a:off x="6176222" y="3902696"/>
            <a:ext cx="1329055" cy="1016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a:sym typeface="+mn-ea"/>
              </a:rPr>
              <a:t>Constructeur par défaut : Copy constructor
</a:t>
            </a:r>
            <a:endParaRPr lang="en-US" dirty="0"/>
          </a:p>
        </p:txBody>
      </p:sp>
      <p:sp>
        <p:nvSpPr>
          <p:cNvPr id="3" name="Content Placeholder 2"/>
          <p:cNvSpPr>
            <a:spLocks noGrp="1"/>
          </p:cNvSpPr>
          <p:nvPr>
            <p:ph idx="1"/>
          </p:nvPr>
        </p:nvSpPr>
        <p:spPr>
          <a:xfrm>
            <a:off x="533400" y="1158875"/>
            <a:ext cx="10515600" cy="1203325"/>
          </a:xfrm>
        </p:spPr>
        <p:txBody>
          <a:bodyPr/>
          <a:lstStyle/>
          <a:p>
            <a:r>
              <a:rPr lang="fr-FR" altLang="zh-CN" dirty="0"/>
              <a:t>En plus des constructeurs  par défaut sans paramètre, le compilateur génère un constructeur spécial comme celui-ci par défaut :
</a:t>
            </a:r>
            <a:r>
              <a:rPr lang="en-US" altLang="zh-CN" dirty="0"/>
              <a:t>Pig(Pig const &amp;other);</a:t>
            </a:r>
            <a:endParaRPr lang="zh-CN" altLang="en-US" dirty="0"/>
          </a:p>
          <a:p>
            <a:endParaRPr lang="zh-CN" altLang="en-US" dirty="0"/>
          </a:p>
        </p:txBody>
      </p:sp>
      <p:pic>
        <p:nvPicPr>
          <p:cNvPr id="20" name="Image 19">
            <a:extLst>
              <a:ext uri="{FF2B5EF4-FFF2-40B4-BE49-F238E27FC236}">
                <a16:creationId xmlns:a16="http://schemas.microsoft.com/office/drawing/2014/main" id="{C81C1662-5738-4AB7-BEC4-5EEDE5B377E5}"/>
              </a:ext>
            </a:extLst>
          </p:cNvPr>
          <p:cNvPicPr>
            <a:picLocks noChangeAspect="1"/>
          </p:cNvPicPr>
          <p:nvPr/>
        </p:nvPicPr>
        <p:blipFill>
          <a:blip r:embed="rId2"/>
          <a:stretch>
            <a:fillRect/>
          </a:stretch>
        </p:blipFill>
        <p:spPr>
          <a:xfrm>
            <a:off x="6274590" y="1648656"/>
            <a:ext cx="5536410" cy="507154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constructeur de copie : défini par l’utilisateur
</a:t>
            </a:r>
            <a:endParaRPr lang="en-US" dirty="0"/>
          </a:p>
        </p:txBody>
      </p:sp>
      <p:sp>
        <p:nvSpPr>
          <p:cNvPr id="3" name="Content Placeholder 2"/>
          <p:cNvSpPr>
            <a:spLocks noGrp="1"/>
          </p:cNvSpPr>
          <p:nvPr>
            <p:ph idx="1"/>
          </p:nvPr>
        </p:nvSpPr>
        <p:spPr/>
        <p:txBody>
          <a:bodyPr/>
          <a:lstStyle/>
          <a:p>
            <a:r>
              <a:rPr lang="fr-FR" altLang="zh-CN" dirty="0"/>
              <a:t>En plus de pouvoir générer automatiquement des constructeurs de copie, les utilisateurs peuvent également personnaliser les constructeurs de copie si nécessaire.
Comme quoi:
Si vous touchez l’operateur = et/ou </a:t>
            </a:r>
            <a:r>
              <a:rPr lang="fr-FR" altLang="zh-CN" dirty="0">
                <a:sym typeface="+mn-ea"/>
              </a:rPr>
              <a:t>constructeur de copie  pensez à réécrire l’autre </a:t>
            </a:r>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5" name="Picture 4"/>
          <p:cNvPicPr>
            <a:picLocks noChangeAspect="1"/>
          </p:cNvPicPr>
          <p:nvPr/>
        </p:nvPicPr>
        <p:blipFill>
          <a:blip r:embed="rId2"/>
          <a:stretch>
            <a:fillRect/>
          </a:stretch>
        </p:blipFill>
        <p:spPr>
          <a:xfrm>
            <a:off x="3530479" y="3484366"/>
            <a:ext cx="6659880" cy="22307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Que se passe-t-il si vous ne souhaitez pas que le compilateur génère automatiquement un constructeur de copie</a:t>
            </a:r>
            <a:r>
              <a:rPr lang="zh-CN" altLang="en-US" dirty="0"/>
              <a:t>：</a:t>
            </a:r>
            <a:r>
              <a:rPr lang="en-US" altLang="zh-CN" dirty="0"/>
              <a:t>= delete</a:t>
            </a:r>
            <a:endParaRPr lang="zh-CN" altLang="en-US" dirty="0"/>
          </a:p>
        </p:txBody>
      </p:sp>
      <p:sp>
        <p:nvSpPr>
          <p:cNvPr id="3" name="Content Placeholder 2"/>
          <p:cNvSpPr>
            <a:spLocks noGrp="1"/>
          </p:cNvSpPr>
          <p:nvPr>
            <p:ph idx="1"/>
          </p:nvPr>
        </p:nvSpPr>
        <p:spPr>
          <a:xfrm>
            <a:off x="647700" y="1835785"/>
            <a:ext cx="10515600" cy="4351338"/>
          </a:xfrm>
        </p:spPr>
        <p:txBody>
          <a:bodyPr>
            <a:normAutofit fontScale="77500" lnSpcReduction="20000"/>
          </a:bodyPr>
          <a:lstStyle/>
          <a:p>
            <a:r>
              <a:rPr lang="en-US" altLang="zh-CN" dirty="0"/>
              <a:t>= delete</a:t>
            </a:r>
            <a:r>
              <a:rPr lang="zh-CN" altLang="en-US" dirty="0"/>
              <a:t>：</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fr-FR" altLang="zh-CN" dirty="0">
              <a:solidFill>
                <a:schemeClr val="bg1">
                  <a:lumMod val="65000"/>
                </a:schemeClr>
              </a:solidFill>
            </a:endParaRPr>
          </a:p>
          <a:p>
            <a:endParaRPr lang="fr-FR" altLang="zh-CN" dirty="0">
              <a:solidFill>
                <a:schemeClr val="bg1">
                  <a:lumMod val="65000"/>
                </a:schemeClr>
              </a:solidFill>
            </a:endParaRPr>
          </a:p>
          <a:p>
            <a:endParaRPr lang="zh-CN" altLang="en-US" dirty="0">
              <a:solidFill>
                <a:schemeClr val="bg1">
                  <a:lumMod val="65000"/>
                </a:schemeClr>
              </a:solidFill>
            </a:endParaRPr>
          </a:p>
          <a:p>
            <a:r>
              <a:rPr lang="fr-FR" altLang="zh-CN" dirty="0">
                <a:solidFill>
                  <a:schemeClr val="bg1">
                    <a:lumMod val="65000"/>
                  </a:schemeClr>
                </a:solidFill>
              </a:rPr>
              <a:t>Remarque : = </a:t>
            </a:r>
            <a:r>
              <a:rPr lang="fr-FR" altLang="zh-CN" dirty="0" err="1">
                <a:solidFill>
                  <a:schemeClr val="bg1">
                    <a:lumMod val="65000"/>
                  </a:schemeClr>
                </a:solidFill>
              </a:rPr>
              <a:t>delete</a:t>
            </a:r>
            <a:r>
              <a:rPr lang="fr-FR" altLang="zh-CN" dirty="0">
                <a:solidFill>
                  <a:schemeClr val="bg1">
                    <a:lumMod val="65000"/>
                  </a:schemeClr>
                </a:solidFill>
              </a:rPr>
              <a:t> et = default sont une paire. Si vous n’êtes pas sûr qu’une fonction soit générée par défaut par le compilateur, vous pouvez explicitement déclarer les deux.
</a:t>
            </a:r>
            <a:endParaRPr lang="zh-CN" altLang="en-US" dirty="0">
              <a:solidFill>
                <a:schemeClr val="bg1">
                  <a:lumMod val="65000"/>
                </a:schemeClr>
              </a:solidFill>
            </a:endParaRPr>
          </a:p>
        </p:txBody>
      </p:sp>
      <p:pic>
        <p:nvPicPr>
          <p:cNvPr id="4" name="Image 3">
            <a:extLst>
              <a:ext uri="{FF2B5EF4-FFF2-40B4-BE49-F238E27FC236}">
                <a16:creationId xmlns:a16="http://schemas.microsoft.com/office/drawing/2014/main" id="{9A64325F-F42E-4F56-BD1E-986E529BB83E}"/>
              </a:ext>
            </a:extLst>
          </p:cNvPr>
          <p:cNvPicPr>
            <a:picLocks noChangeAspect="1"/>
          </p:cNvPicPr>
          <p:nvPr/>
        </p:nvPicPr>
        <p:blipFill>
          <a:blip r:embed="rId2"/>
          <a:stretch>
            <a:fillRect/>
          </a:stretch>
        </p:blipFill>
        <p:spPr>
          <a:xfrm>
            <a:off x="2760056" y="1600041"/>
            <a:ext cx="6671888" cy="365791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Fonction spéciale générée par le compilateur par défaut : fonction d’affectation de copie
</a:t>
            </a:r>
            <a:endParaRPr lang="en-US" dirty="0"/>
          </a:p>
        </p:txBody>
      </p:sp>
      <p:sp>
        <p:nvSpPr>
          <p:cNvPr id="3" name="Content Placeholder 2"/>
          <p:cNvSpPr>
            <a:spLocks noGrp="1"/>
          </p:cNvSpPr>
          <p:nvPr>
            <p:ph idx="1"/>
          </p:nvPr>
        </p:nvSpPr>
        <p:spPr>
          <a:xfrm>
            <a:off x="647700" y="1713230"/>
            <a:ext cx="10515600" cy="4351338"/>
          </a:xfrm>
        </p:spPr>
        <p:txBody>
          <a:bodyPr>
            <a:normAutofit fontScale="92500" lnSpcReduction="20000"/>
          </a:bodyPr>
          <a:lstStyle/>
          <a:p>
            <a:r>
              <a:rPr lang="fr-FR" altLang="zh-CN" dirty="0">
                <a:sym typeface="+mn-ea"/>
              </a:rPr>
              <a:t>En plus de constructeur de copie, le compilateur génère par défaut une fonction qui surcharge l’opérateur '='</a:t>
            </a:r>
            <a:r>
              <a:rPr lang="zh-CN" altLang="en-US" dirty="0">
                <a:sym typeface="+mn-ea"/>
              </a:rPr>
              <a:t>：</a:t>
            </a:r>
            <a:endParaRPr lang="zh-CN" altLang="en-US" dirty="0"/>
          </a:p>
          <a:p>
            <a:r>
              <a:rPr lang="en-US" altLang="zh-CN" dirty="0">
                <a:solidFill>
                  <a:schemeClr val="accent1">
                    <a:lumMod val="75000"/>
                  </a:schemeClr>
                </a:solidFill>
                <a:sym typeface="+mn-ea"/>
              </a:rPr>
              <a:t>Pig &amp;operator=(Pig const &amp;other);</a:t>
            </a:r>
          </a:p>
          <a:p>
            <a:r>
              <a:rPr lang="fr-FR" altLang="zh-CN" b="1" dirty="0">
                <a:sym typeface="+mn-ea"/>
              </a:rPr>
              <a:t>Le rôle du constructeur de copie est de copier un autre </a:t>
            </a:r>
            <a:r>
              <a:rPr lang="fr-FR" altLang="zh-CN" b="1" dirty="0" err="1">
                <a:sym typeface="+mn-ea"/>
              </a:rPr>
              <a:t>pig</a:t>
            </a:r>
            <a:r>
              <a:rPr lang="fr-FR" altLang="zh-CN" b="1" dirty="0">
                <a:sym typeface="+mn-ea"/>
              </a:rPr>
              <a:t> pour initialiser le </a:t>
            </a:r>
            <a:r>
              <a:rPr lang="fr-FR" altLang="zh-CN" b="1" dirty="0" err="1">
                <a:sym typeface="+mn-ea"/>
              </a:rPr>
              <a:t>Pig</a:t>
            </a:r>
            <a:r>
              <a:rPr lang="fr-FR" altLang="zh-CN" b="1" dirty="0">
                <a:sym typeface="+mn-ea"/>
              </a:rPr>
              <a:t> actuel lorsque le </a:t>
            </a:r>
            <a:r>
              <a:rPr lang="fr-FR" altLang="zh-CN" b="1" dirty="0" err="1">
                <a:sym typeface="+mn-ea"/>
              </a:rPr>
              <a:t>Pig</a:t>
            </a:r>
            <a:r>
              <a:rPr lang="fr-FR" altLang="zh-CN" b="1" dirty="0">
                <a:sym typeface="+mn-ea"/>
              </a:rPr>
              <a:t> n’a pas encore été initialisé.
</a:t>
            </a:r>
            <a:r>
              <a:rPr lang="en-US" altLang="zh-CN" dirty="0">
                <a:solidFill>
                  <a:schemeClr val="accent1">
                    <a:lumMod val="75000"/>
                  </a:schemeClr>
                </a:solidFill>
                <a:sym typeface="+mn-ea"/>
              </a:rPr>
              <a:t>Pig </a:t>
            </a:r>
            <a:r>
              <a:rPr lang="en-US" altLang="zh-CN" dirty="0" err="1">
                <a:solidFill>
                  <a:schemeClr val="accent1">
                    <a:lumMod val="75000"/>
                  </a:schemeClr>
                </a:solidFill>
                <a:sym typeface="+mn-ea"/>
              </a:rPr>
              <a:t>pig</a:t>
            </a:r>
            <a:r>
              <a:rPr lang="en-US" altLang="zh-CN" dirty="0">
                <a:solidFill>
                  <a:schemeClr val="accent1">
                    <a:lumMod val="75000"/>
                  </a:schemeClr>
                </a:solidFill>
                <a:sym typeface="+mn-ea"/>
              </a:rPr>
              <a:t> = pig2;  </a:t>
            </a:r>
            <a:r>
              <a:rPr lang="en-US" altLang="zh-CN" dirty="0">
                <a:solidFill>
                  <a:schemeClr val="accent6">
                    <a:lumMod val="75000"/>
                  </a:schemeClr>
                </a:solidFill>
                <a:sym typeface="+mn-ea"/>
              </a:rPr>
              <a:t>//</a:t>
            </a:r>
            <a:r>
              <a:rPr lang="en-US" altLang="zh-CN" dirty="0" err="1">
                <a:solidFill>
                  <a:schemeClr val="accent6">
                    <a:lumMod val="75000"/>
                  </a:schemeClr>
                </a:solidFill>
                <a:sym typeface="+mn-ea"/>
              </a:rPr>
              <a:t>Copie</a:t>
            </a:r>
            <a:endParaRPr lang="en-US" altLang="zh-CN" dirty="0">
              <a:solidFill>
                <a:schemeClr val="accent6">
                  <a:lumMod val="75000"/>
                </a:schemeClr>
              </a:solidFill>
              <a:sym typeface="+mn-ea"/>
            </a:endParaRPr>
          </a:p>
          <a:p>
            <a:r>
              <a:rPr lang="fr-FR" altLang="zh-CN" b="1" dirty="0"/>
              <a:t>Le rôle de la fonction d’affectation de copie est de détruire le </a:t>
            </a:r>
            <a:r>
              <a:rPr lang="fr-FR" altLang="zh-CN" b="1" dirty="0" err="1"/>
              <a:t>Pig</a:t>
            </a:r>
            <a:r>
              <a:rPr lang="fr-FR" altLang="zh-CN" b="1" dirty="0"/>
              <a:t> actuel lorsque le </a:t>
            </a:r>
            <a:r>
              <a:rPr lang="fr-FR" altLang="zh-CN" b="1" dirty="0" err="1"/>
              <a:t>Pig</a:t>
            </a:r>
            <a:r>
              <a:rPr lang="fr-FR" altLang="zh-CN" b="1" dirty="0"/>
              <a:t> a été initialisé et de copier un autre </a:t>
            </a:r>
            <a:r>
              <a:rPr lang="fr-FR" altLang="zh-CN" b="1" dirty="0" err="1"/>
              <a:t>Pig</a:t>
            </a:r>
            <a:r>
              <a:rPr lang="fr-FR" altLang="zh-CN" b="1" dirty="0"/>
              <a:t> dans.
</a:t>
            </a:r>
            <a:r>
              <a:rPr lang="en-US" altLang="zh-CN" dirty="0">
                <a:solidFill>
                  <a:schemeClr val="accent1">
                    <a:lumMod val="75000"/>
                  </a:schemeClr>
                </a:solidFill>
              </a:rPr>
              <a:t>Pig </a:t>
            </a:r>
            <a:r>
              <a:rPr lang="en-US" altLang="zh-CN" dirty="0" err="1">
                <a:solidFill>
                  <a:schemeClr val="accent1">
                    <a:lumMod val="75000"/>
                  </a:schemeClr>
                </a:solidFill>
              </a:rPr>
              <a:t>pig</a:t>
            </a:r>
            <a:r>
              <a:rPr lang="en-US" altLang="zh-CN" dirty="0">
                <a:solidFill>
                  <a:schemeClr val="accent1">
                    <a:lumMod val="75000"/>
                  </a:schemeClr>
                </a:solidFill>
              </a:rPr>
              <a:t>;             </a:t>
            </a:r>
            <a:r>
              <a:rPr lang="fr-FR" altLang="zh-CN" dirty="0">
                <a:solidFill>
                  <a:schemeClr val="accent6">
                    <a:lumMod val="75000"/>
                  </a:schemeClr>
                </a:solidFill>
              </a:rPr>
              <a:t>
</a:t>
            </a:r>
            <a:r>
              <a:rPr lang="en-US" altLang="zh-CN" dirty="0">
                <a:solidFill>
                  <a:schemeClr val="accent1">
                    <a:lumMod val="75000"/>
                  </a:schemeClr>
                </a:solidFill>
              </a:rPr>
              <a:t>pig = pig2;        </a:t>
            </a:r>
            <a:r>
              <a:rPr lang="en-US" altLang="zh-CN" dirty="0">
                <a:solidFill>
                  <a:schemeClr val="accent6">
                    <a:lumMod val="75000"/>
                  </a:schemeClr>
                </a:solidFill>
              </a:rPr>
              <a:t>// </a:t>
            </a:r>
            <a:r>
              <a:rPr lang="fr-FR" altLang="zh-CN" dirty="0">
                <a:solidFill>
                  <a:schemeClr val="accent6">
                    <a:lumMod val="75000"/>
                  </a:schemeClr>
                </a:solidFill>
              </a:rPr>
              <a:t>= affectation
</a:t>
            </a:r>
            <a:r>
              <a:rPr lang="fr-FR" altLang="zh-CN" dirty="0"/>
              <a:t>La construction de copie est recommandée pour les activités de performance, car une construction sans argument unique peut être évitée et l’affectation de copie est due à la nécessité de flexibilité dans la modification temporaire des objets.</a:t>
            </a:r>
            <a:endParaRPr lang="zh-CN" altLang="en-US" dirty="0"/>
          </a:p>
          <a:p>
            <a:r>
              <a:rPr lang="fr-FR" altLang="zh-CN" dirty="0"/>
              <a:t>utilisée par</a:t>
            </a:r>
            <a:r>
              <a:rPr lang="en-US" altLang="zh-CN" dirty="0"/>
              <a:t> = delete </a:t>
            </a:r>
            <a:r>
              <a:rPr lang="fr-FR" altLang="zh-CN" dirty="0"/>
              <a:t>et</a:t>
            </a:r>
            <a:r>
              <a:rPr lang="en-US" altLang="zh-CN" dirty="0"/>
              <a:t> = default </a:t>
            </a:r>
          </a:p>
          <a:p>
            <a:r>
              <a:rPr lang="fr-FR" altLang="zh-CN" sz="1400" dirty="0">
                <a:solidFill>
                  <a:schemeClr val="bg1">
                    <a:lumMod val="75000"/>
                  </a:schemeClr>
                </a:solidFill>
              </a:rPr>
              <a:t>Note</a:t>
            </a:r>
            <a:r>
              <a:rPr lang="zh-CN" altLang="en-US" sz="1400" dirty="0">
                <a:solidFill>
                  <a:schemeClr val="bg1">
                    <a:lumMod val="75000"/>
                  </a:schemeClr>
                </a:solidFill>
              </a:rPr>
              <a:t>：</a:t>
            </a:r>
            <a:r>
              <a:rPr lang="en-US" altLang="zh-CN" sz="1400" dirty="0">
                <a:solidFill>
                  <a:schemeClr val="bg1">
                    <a:lumMod val="75000"/>
                  </a:schemeClr>
                </a:solidFill>
              </a:rPr>
              <a:t>return *this </a:t>
            </a:r>
            <a:r>
              <a:rPr lang="fr-FR" altLang="zh-CN" sz="1400" dirty="0">
                <a:solidFill>
                  <a:schemeClr val="bg1">
                    <a:lumMod val="75000"/>
                  </a:schemeClr>
                </a:solidFill>
              </a:rPr>
              <a:t>C’est pour éviter </a:t>
            </a:r>
            <a:r>
              <a:rPr lang="en-US" altLang="zh-CN" sz="1400" dirty="0">
                <a:solidFill>
                  <a:schemeClr val="bg1">
                    <a:lumMod val="75000"/>
                  </a:schemeClr>
                </a:solidFill>
              </a:rPr>
              <a:t>a = b = 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 : C++98 avec les conteneurs STL
</a:t>
            </a:r>
            <a:endParaRPr lang="zh-CN" altLang="en-US" dirty="0"/>
          </a:p>
        </p:txBody>
      </p:sp>
      <p:pic>
        <p:nvPicPr>
          <p:cNvPr id="4" name="Content Placeholder 3"/>
          <p:cNvPicPr>
            <a:picLocks noGrp="1" noChangeAspect="1"/>
          </p:cNvPicPr>
          <p:nvPr>
            <p:ph idx="1"/>
          </p:nvPr>
        </p:nvPicPr>
        <p:blipFill>
          <a:blip r:embed="rId2"/>
          <a:stretch>
            <a:fillRect/>
          </a:stretch>
        </p:blipFill>
        <p:spPr>
          <a:xfrm>
            <a:off x="3599815" y="1825625"/>
            <a:ext cx="4610100" cy="435165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ltLang="zh-CN" dirty="0">
                <a:sym typeface="+mn-ea"/>
              </a:rPr>
              <a:t>Fonction générée par le compilateur : Family </a:t>
            </a:r>
            <a:r>
              <a:rPr lang="fr-FR" altLang="zh-CN" dirty="0" err="1">
                <a:sym typeface="+mn-ea"/>
              </a:rPr>
              <a:t>Bucket</a:t>
            </a:r>
            <a:r>
              <a:rPr lang="fr-FR" altLang="zh-CN" dirty="0">
                <a:sym typeface="+mn-ea"/>
              </a:rPr>
              <a:t>
</a:t>
            </a:r>
            <a:endParaRPr lang="en-US" altLang="zh-CN" dirty="0"/>
          </a:p>
        </p:txBody>
      </p:sp>
      <p:sp>
        <p:nvSpPr>
          <p:cNvPr id="7" name="Content Placeholder 6"/>
          <p:cNvSpPr>
            <a:spLocks noGrp="1"/>
          </p:cNvSpPr>
          <p:nvPr>
            <p:ph idx="1"/>
          </p:nvPr>
        </p:nvSpPr>
        <p:spPr/>
        <p:txBody>
          <a:bodyPr>
            <a:normAutofit fontScale="92500" lnSpcReduction="10000"/>
          </a:bodyPr>
          <a:lstStyle/>
          <a:p>
            <a:r>
              <a:rPr lang="fr-FR" altLang="zh-CN" dirty="0"/>
              <a:t>En fait, en plus de la construction de copie et de l’affectation de copie, le compilateur génère automatiquement des fonctions spéciales</a:t>
            </a:r>
            <a:r>
              <a:rPr lang="zh-CN" altLang="en-US" dirty="0"/>
              <a:t>：</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fr-FR" altLang="zh-CN" dirty="0">
                <a:sym typeface="+mn-ea"/>
              </a:rPr>
              <a:t>Ceci n’est pas visible dans d’autres langages orientés objet. Que font-ils? À révéler plus tard.</a:t>
            </a:r>
            <a:endParaRPr lang="en-US" altLang="zh-CN" dirty="0">
              <a:sym typeface="+mn-ea"/>
            </a:endParaRPr>
          </a:p>
        </p:txBody>
      </p:sp>
      <p:pic>
        <p:nvPicPr>
          <p:cNvPr id="2" name="Image 1">
            <a:extLst>
              <a:ext uri="{FF2B5EF4-FFF2-40B4-BE49-F238E27FC236}">
                <a16:creationId xmlns:a16="http://schemas.microsoft.com/office/drawing/2014/main" id="{29A3350F-4859-44B6-A5CB-E9506CB34758}"/>
              </a:ext>
            </a:extLst>
          </p:cNvPr>
          <p:cNvPicPr>
            <a:picLocks noChangeAspect="1"/>
          </p:cNvPicPr>
          <p:nvPr/>
        </p:nvPicPr>
        <p:blipFill>
          <a:blip r:embed="rId2"/>
          <a:stretch>
            <a:fillRect/>
          </a:stretch>
        </p:blipFill>
        <p:spPr>
          <a:xfrm>
            <a:off x="2986770" y="2499279"/>
            <a:ext cx="6218459" cy="185944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580" y="258446"/>
            <a:ext cx="5196715" cy="1309098"/>
          </a:xfrm>
        </p:spPr>
        <p:txBody>
          <a:bodyPr/>
          <a:lstStyle/>
          <a:p>
            <a:r>
              <a:rPr lang="fr-FR" altLang="zh-CN" dirty="0"/>
              <a:t>Compartiment : comment ces fonctions fonctionnent-elles par défaut</a:t>
            </a:r>
            <a:r>
              <a:rPr lang="zh-CN" altLang="en-US" dirty="0"/>
              <a:t>？</a:t>
            </a:r>
          </a:p>
        </p:txBody>
      </p:sp>
      <p:sp>
        <p:nvSpPr>
          <p:cNvPr id="5" name="Text Box 4"/>
          <p:cNvSpPr txBox="1"/>
          <p:nvPr/>
        </p:nvSpPr>
        <p:spPr>
          <a:xfrm>
            <a:off x="543167" y="2566005"/>
            <a:ext cx="4404360" cy="3693319"/>
          </a:xfrm>
          <a:prstGeom prst="rect">
            <a:avLst/>
          </a:prstGeom>
          <a:noFill/>
        </p:spPr>
        <p:txBody>
          <a:bodyPr wrap="square" rtlCol="0">
            <a:spAutoFit/>
          </a:bodyPr>
          <a:lstStyle/>
          <a:p>
            <a:r>
              <a:rPr lang="fr-FR" altLang="zh-CN" dirty="0"/>
              <a:t>Ces fonctions, que le compilateur génère automatiquement, sont équivalentes à ceci :
Std::move qu’est-ce que cela signifie ? À révéler plus tard.
</a:t>
            </a:r>
            <a:endParaRPr lang="zh-CN" altLang="en-US" dirty="0"/>
          </a:p>
          <a:p>
            <a:r>
              <a:rPr lang="fr-FR" altLang="zh-CN" dirty="0"/>
              <a:t>si l’un des membres (tel que </a:t>
            </a:r>
            <a:r>
              <a:rPr lang="fr-FR" altLang="zh-CN" dirty="0" err="1"/>
              <a:t>m_name</a:t>
            </a:r>
            <a:r>
              <a:rPr lang="fr-FR" altLang="zh-CN" dirty="0"/>
              <a:t>) ne prend pas en charge les constructeurs de copie, le constructeur de copie de la classe </a:t>
            </a:r>
            <a:r>
              <a:rPr lang="fr-FR" altLang="zh-CN" dirty="0" err="1"/>
              <a:t>Pig</a:t>
            </a:r>
            <a:r>
              <a:rPr lang="fr-FR" altLang="zh-CN" dirty="0"/>
              <a:t> ne sera pas généré automatiquement par le compilateur. Il en va de même pour d’autres fonctions.
</a:t>
            </a:r>
            <a:endParaRPr lang="zh-CN" altLang="en-US" dirty="0"/>
          </a:p>
        </p:txBody>
      </p:sp>
      <p:pic>
        <p:nvPicPr>
          <p:cNvPr id="7" name="Image 6">
            <a:extLst>
              <a:ext uri="{FF2B5EF4-FFF2-40B4-BE49-F238E27FC236}">
                <a16:creationId xmlns:a16="http://schemas.microsoft.com/office/drawing/2014/main" id="{8815A880-A312-4CD0-A65A-9D9AD139B65C}"/>
              </a:ext>
            </a:extLst>
          </p:cNvPr>
          <p:cNvPicPr>
            <a:picLocks noChangeAspect="1"/>
          </p:cNvPicPr>
          <p:nvPr/>
        </p:nvPicPr>
        <p:blipFill>
          <a:blip r:embed="rId2"/>
          <a:stretch>
            <a:fillRect/>
          </a:stretch>
        </p:blipFill>
        <p:spPr>
          <a:xfrm>
            <a:off x="5622339" y="0"/>
            <a:ext cx="6530484" cy="6858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Félicitations: Vous avez essentiellement appris le constructeur</a:t>
            </a:r>
            <a:r>
              <a:rPr lang="zh-CN" altLang="en-US" dirty="0"/>
              <a:t>！</a:t>
            </a:r>
          </a:p>
        </p:txBody>
      </p:sp>
      <p:sp>
        <p:nvSpPr>
          <p:cNvPr id="13" name="Text Box 12"/>
          <p:cNvSpPr txBox="1"/>
          <p:nvPr/>
        </p:nvSpPr>
        <p:spPr>
          <a:xfrm>
            <a:off x="5341257" y="3106420"/>
            <a:ext cx="3068683" cy="1200329"/>
          </a:xfrm>
          <a:prstGeom prst="rect">
            <a:avLst/>
          </a:prstGeom>
          <a:noFill/>
        </p:spPr>
        <p:txBody>
          <a:bodyPr wrap="square" rtlCol="0">
            <a:spAutoFit/>
          </a:bodyPr>
          <a:lstStyle/>
          <a:p>
            <a:r>
              <a:rPr lang="fr-FR" altLang="zh-CN" sz="3600" i="1" dirty="0">
                <a:ln w="22225">
                  <a:solidFill>
                    <a:schemeClr val="accent2"/>
                  </a:solidFill>
                  <a:prstDash val="solid"/>
                </a:ln>
                <a:solidFill>
                  <a:schemeClr val="accent2">
                    <a:lumMod val="40000"/>
                    <a:lumOff val="60000"/>
                  </a:schemeClr>
                </a:solidFill>
              </a:rPr>
              <a:t>Constructeur!
</a:t>
            </a:r>
            <a:endParaRPr lang="zh-CN" altLang="en-US" sz="3600" i="1"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err="1"/>
              <a:t>Yours</a:t>
            </a:r>
            <a:r>
              <a:rPr lang="fr-FR" altLang="zh-CN" dirty="0"/>
              <a:t> </a:t>
            </a:r>
            <a:r>
              <a:rPr lang="en-US" altLang="zh-CN" dirty="0"/>
              <a:t>vector</a:t>
            </a:r>
            <a:r>
              <a:rPr lang="zh-CN" altLang="en-US" dirty="0"/>
              <a:t>！</a:t>
            </a:r>
          </a:p>
        </p:txBody>
      </p:sp>
      <p:pic>
        <p:nvPicPr>
          <p:cNvPr id="5" name="Content Placeholder 4"/>
          <p:cNvPicPr>
            <a:picLocks noGrp="1" noChangeAspect="1"/>
          </p:cNvPicPr>
          <p:nvPr>
            <p:ph sz="half" idx="2"/>
          </p:nvPr>
        </p:nvPicPr>
        <p:blipFill>
          <a:blip r:embed="rId3"/>
          <a:stretch>
            <a:fillRect/>
          </a:stretch>
        </p:blipFill>
        <p:spPr>
          <a:xfrm>
            <a:off x="-18170" y="2045176"/>
            <a:ext cx="4746625" cy="4351655"/>
          </a:xfrm>
          <a:prstGeom prst="rect">
            <a:avLst/>
          </a:prstGeom>
        </p:spPr>
      </p:pic>
      <p:pic>
        <p:nvPicPr>
          <p:cNvPr id="12" name="Image 11">
            <a:extLst>
              <a:ext uri="{FF2B5EF4-FFF2-40B4-BE49-F238E27FC236}">
                <a16:creationId xmlns:a16="http://schemas.microsoft.com/office/drawing/2014/main" id="{A7024A98-E7F3-4921-A94E-1C992C535965}"/>
              </a:ext>
            </a:extLst>
          </p:cNvPr>
          <p:cNvPicPr>
            <a:picLocks noChangeAspect="1"/>
          </p:cNvPicPr>
          <p:nvPr/>
        </p:nvPicPr>
        <p:blipFill>
          <a:blip r:embed="rId4"/>
          <a:stretch>
            <a:fillRect/>
          </a:stretch>
        </p:blipFill>
        <p:spPr>
          <a:xfrm>
            <a:off x="4755891" y="0"/>
            <a:ext cx="5567392" cy="6858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0" y="1744345"/>
            <a:ext cx="4893485" cy="4493895"/>
          </a:xfrm>
        </p:spPr>
        <p:txBody>
          <a:bodyPr>
            <a:noAutofit/>
          </a:bodyPr>
          <a:lstStyle/>
          <a:p>
            <a:pPr marL="457200" indent="-457200">
              <a:buAutoNum type="arabicPeriod"/>
            </a:pPr>
            <a:r>
              <a:rPr lang="fr-FR" altLang="zh-CN" sz="1200" dirty="0"/>
              <a:t>Si vous touchez constructeur de copie ou = , vous devez définir ou supprimer à la fois le constructeur de copie et la fonction d’affectation de copie, sinon une erreur se produit.
Si vous touchez le constructeur de copie, vous devez également définir ou supprimer la fonction d’affectation de copie, sinon une erreur peut entraîner une suppression inefficace.
Si vous touchez le constructeur de déplacement, vous devez également définir ou supprimer la fonction d’affectation de déplacement, sinon une erreur peut entraîner une suppression inefficace.
Si vous touchez constructeur de copie ou une fonction d’affectation de copie, vous devez de préférence définir à la fois le constructeur de déplacement et la fonction d’affectation de déplacement, sinon cela est inefficace.</a:t>
            </a:r>
            <a:endParaRPr lang="en-US" altLang="en-US" sz="1200" dirty="0">
              <a:sym typeface="+mn-ea"/>
            </a:endParaRPr>
          </a:p>
        </p:txBody>
      </p:sp>
      <p:sp>
        <p:nvSpPr>
          <p:cNvPr id="5" name="Text Box 4"/>
          <p:cNvSpPr txBox="1"/>
          <p:nvPr/>
        </p:nvSpPr>
        <p:spPr>
          <a:xfrm>
            <a:off x="6306185" y="1216025"/>
            <a:ext cx="5109845" cy="369332"/>
          </a:xfrm>
          <a:prstGeom prst="rect">
            <a:avLst/>
          </a:prstGeom>
          <a:noFill/>
        </p:spPr>
        <p:txBody>
          <a:bodyPr wrap="square" rtlCol="0">
            <a:spAutoFit/>
          </a:bodyPr>
          <a:lstStyle/>
          <a:p>
            <a:r>
              <a:rPr lang="fr-FR" altLang="zh-CN" dirty="0"/>
              <a:t>Résumé</a:t>
            </a:r>
            <a:r>
              <a:rPr lang="zh-CN" altLang="fr-FR" dirty="0"/>
              <a:t> </a:t>
            </a:r>
            <a:r>
              <a:rPr lang="fr-FR" altLang="zh-CN" dirty="0"/>
              <a:t>:</a:t>
            </a:r>
            <a:endParaRPr lang="zh-CN" altLang="en-US" dirty="0"/>
          </a:p>
        </p:txBody>
      </p:sp>
      <p:sp>
        <p:nvSpPr>
          <p:cNvPr id="4" name="Text Box 3"/>
          <p:cNvSpPr txBox="1"/>
          <p:nvPr/>
        </p:nvSpPr>
        <p:spPr>
          <a:xfrm>
            <a:off x="5967095" y="5416550"/>
            <a:ext cx="3281045" cy="523220"/>
          </a:xfrm>
          <a:prstGeom prst="rect">
            <a:avLst/>
          </a:prstGeom>
          <a:noFill/>
        </p:spPr>
        <p:txBody>
          <a:bodyPr wrap="square" rtlCol="0">
            <a:spAutoFit/>
          </a:bodyPr>
          <a:lstStyle/>
          <a:p>
            <a:r>
              <a:rPr lang="en-US" sz="1400" dirty="0">
                <a:solidFill>
                  <a:schemeClr val="bg1">
                    <a:lumMod val="50000"/>
                  </a:schemeClr>
                </a:solidFill>
                <a:sym typeface="+mn-ea"/>
              </a:rPr>
              <a:t>https://github.com/isocpp/CppCoreGuidelines</a:t>
            </a:r>
            <a:endParaRPr lang="en-US" sz="1400" dirty="0"/>
          </a:p>
        </p:txBody>
      </p:sp>
      <p:pic>
        <p:nvPicPr>
          <p:cNvPr id="10" name="Image 9">
            <a:extLst>
              <a:ext uri="{FF2B5EF4-FFF2-40B4-BE49-F238E27FC236}">
                <a16:creationId xmlns:a16="http://schemas.microsoft.com/office/drawing/2014/main" id="{141109FC-FBDA-4059-A310-C50E80D4014D}"/>
              </a:ext>
            </a:extLst>
          </p:cNvPr>
          <p:cNvPicPr>
            <a:picLocks noChangeAspect="1"/>
          </p:cNvPicPr>
          <p:nvPr/>
        </p:nvPicPr>
        <p:blipFill rotWithShape="1">
          <a:blip r:embed="rId2"/>
          <a:srcRect r="10444"/>
          <a:stretch/>
        </p:blipFill>
        <p:spPr>
          <a:xfrm>
            <a:off x="5514441" y="1855149"/>
            <a:ext cx="4893485" cy="164259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copie superficielle &amp; copie profonde </a:t>
            </a:r>
            <a:r>
              <a:rPr lang="fr-FR" altLang="zh-CN" dirty="0">
                <a:sym typeface="+mn-ea"/>
              </a:rPr>
              <a:t>
</a:t>
            </a:r>
            <a:endParaRPr lang="zh-CN" altLang="en-US" dirty="0">
              <a:sym typeface="+mn-ea"/>
            </a:endParaRPr>
          </a:p>
        </p:txBody>
      </p:sp>
      <p:sp>
        <p:nvSpPr>
          <p:cNvPr id="10" name="Content Placeholder 9"/>
          <p:cNvSpPr>
            <a:spLocks noGrp="1"/>
          </p:cNvSpPr>
          <p:nvPr>
            <p:ph sz="half" idx="1"/>
          </p:nvPr>
        </p:nvSpPr>
        <p:spPr>
          <a:xfrm>
            <a:off x="647700" y="1825625"/>
            <a:ext cx="3858544" cy="4351338"/>
          </a:xfrm>
        </p:spPr>
        <p:txBody>
          <a:bodyPr>
            <a:normAutofit fontScale="60000" lnSpcReduction="20000"/>
          </a:bodyPr>
          <a:lstStyle/>
          <a:p>
            <a:r>
              <a:rPr lang="fr-FR" altLang="zh-CN" dirty="0"/>
              <a:t>Lorsque =, la valeur par défaut est copiée. Par exemple, à droite :
Mais cela pose un gros problème pour notre cas. Son pointeur </a:t>
            </a:r>
            <a:r>
              <a:rPr lang="fr-FR" altLang="zh-CN" dirty="0" err="1"/>
              <a:t>m_data</a:t>
            </a:r>
            <a:r>
              <a:rPr lang="fr-FR" altLang="zh-CN" dirty="0"/>
              <a:t> est une copie superficielle par valeur d’adresse, et non une copie profonde!
C’est-à-dire qu’en sortant du portée de la fonction principale, v1.m_data est libéré deux fois ! Encore plus dangereux est le cas où la v1 est déconstruite alors que la v2 est encore utilisée.
C’est pourquoi « si vous touchez le constructeur de copie et/ou =, vous devez définir ou supprimer à la fois le constructeur de copie et la fonction d’affectation de copie.</a:t>
            </a:r>
            <a:endParaRPr lang="zh-CN" altLang="en-US" dirty="0">
              <a:sym typeface="+mn-ea"/>
            </a:endParaRPr>
          </a:p>
        </p:txBody>
      </p:sp>
      <p:pic>
        <p:nvPicPr>
          <p:cNvPr id="6" name="Image 5">
            <a:extLst>
              <a:ext uri="{FF2B5EF4-FFF2-40B4-BE49-F238E27FC236}">
                <a16:creationId xmlns:a16="http://schemas.microsoft.com/office/drawing/2014/main" id="{F13A64BE-9DB0-4F43-A8D7-F3F146EF7C0E}"/>
              </a:ext>
            </a:extLst>
          </p:cNvPr>
          <p:cNvPicPr>
            <a:picLocks noChangeAspect="1"/>
          </p:cNvPicPr>
          <p:nvPr/>
        </p:nvPicPr>
        <p:blipFill>
          <a:blip r:embed="rId2"/>
          <a:stretch>
            <a:fillRect/>
          </a:stretch>
        </p:blipFill>
        <p:spPr>
          <a:xfrm>
            <a:off x="4680410" y="1017657"/>
            <a:ext cx="5148181" cy="5036838"/>
          </a:xfrm>
          <a:prstGeom prst="rect">
            <a:avLst/>
          </a:prstGeom>
        </p:spPr>
      </p:pic>
      <p:pic>
        <p:nvPicPr>
          <p:cNvPr id="7" name="Image 6">
            <a:extLst>
              <a:ext uri="{FF2B5EF4-FFF2-40B4-BE49-F238E27FC236}">
                <a16:creationId xmlns:a16="http://schemas.microsoft.com/office/drawing/2014/main" id="{D10CA76B-E4F3-462A-A5D7-7072A137D339}"/>
              </a:ext>
            </a:extLst>
          </p:cNvPr>
          <p:cNvPicPr>
            <a:picLocks noChangeAspect="1"/>
          </p:cNvPicPr>
          <p:nvPr/>
        </p:nvPicPr>
        <p:blipFill>
          <a:blip r:embed="rId3"/>
          <a:stretch>
            <a:fillRect/>
          </a:stretch>
        </p:blipFill>
        <p:spPr>
          <a:xfrm>
            <a:off x="520876" y="6418580"/>
            <a:ext cx="3101704" cy="27608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 : </a:t>
            </a:r>
            <a:r>
              <a:rPr lang="fr-FR" altLang="zh-CN" dirty="0" err="1"/>
              <a:t>delete</a:t>
            </a:r>
            <a:r>
              <a:rPr lang="fr-FR" altLang="zh-CN" dirty="0"/>
              <a:t>
</a:t>
            </a:r>
            <a:endParaRPr lang="zh-CN" altLang="en-US" dirty="0"/>
          </a:p>
        </p:txBody>
      </p:sp>
      <p:sp>
        <p:nvSpPr>
          <p:cNvPr id="3" name="Content Placeholder 2"/>
          <p:cNvSpPr>
            <a:spLocks noGrp="1"/>
          </p:cNvSpPr>
          <p:nvPr>
            <p:ph sz="half" idx="1"/>
          </p:nvPr>
        </p:nvSpPr>
        <p:spPr/>
        <p:txBody>
          <a:bodyPr>
            <a:normAutofit/>
          </a:bodyPr>
          <a:lstStyle/>
          <a:p>
            <a:r>
              <a:rPr lang="fr-FR" altLang="zh-CN" dirty="0"/>
              <a:t>Pour empêcher directement l’utilisateur de copier des objets de ce </a:t>
            </a:r>
            <a:r>
              <a:rPr lang="fr-FR" altLang="zh-CN" dirty="0" err="1"/>
              <a:t>class,en</a:t>
            </a:r>
            <a:r>
              <a:rPr lang="fr-FR" altLang="zh-CN" dirty="0"/>
              <a:t> C++11= </a:t>
            </a:r>
            <a:r>
              <a:rPr lang="fr-FR" altLang="zh-CN" dirty="0" err="1"/>
              <a:t>delete</a:t>
            </a:r>
            <a:r>
              <a:rPr lang="fr-FR" altLang="zh-CN" dirty="0"/>
              <a:t>, 
Cela permet de trouver les erreurs à l’avance au moment de la compilation</a:t>
            </a:r>
            <a:r>
              <a:rPr lang="zh-CN" altLang="en-US" dirty="0"/>
              <a:t>：</a:t>
            </a:r>
          </a:p>
        </p:txBody>
      </p:sp>
      <p:pic>
        <p:nvPicPr>
          <p:cNvPr id="5" name="Content Placeholder 4"/>
          <p:cNvPicPr>
            <a:picLocks noGrp="1" noChangeAspect="1"/>
          </p:cNvPicPr>
          <p:nvPr>
            <p:ph sz="half" idx="2"/>
          </p:nvPr>
        </p:nvPicPr>
        <p:blipFill>
          <a:blip r:embed="rId2"/>
          <a:stretch>
            <a:fillRect/>
          </a:stretch>
        </p:blipFill>
        <p:spPr>
          <a:xfrm>
            <a:off x="6764655" y="1825625"/>
            <a:ext cx="3615055" cy="4351655"/>
          </a:xfrm>
          <a:prstGeom prst="rect">
            <a:avLst/>
          </a:prstGeom>
        </p:spPr>
      </p:pic>
      <p:pic>
        <p:nvPicPr>
          <p:cNvPr id="6" name="Picture 5"/>
          <p:cNvPicPr>
            <a:picLocks noChangeAspect="1"/>
          </p:cNvPicPr>
          <p:nvPr/>
        </p:nvPicPr>
        <p:blipFill>
          <a:blip r:embed="rId3"/>
          <a:stretch>
            <a:fillRect/>
          </a:stretch>
        </p:blipFill>
        <p:spPr>
          <a:xfrm>
            <a:off x="168275" y="5056505"/>
            <a:ext cx="6140450" cy="1229360"/>
          </a:xfrm>
          <a:prstGeom prst="rect">
            <a:avLst/>
          </a:prstGeom>
        </p:spPr>
      </p:pic>
      <p:cxnSp>
        <p:nvCxnSpPr>
          <p:cNvPr id="9" name="Straight Connector 8"/>
          <p:cNvCxnSpPr/>
          <p:nvPr/>
        </p:nvCxnSpPr>
        <p:spPr>
          <a:xfrm>
            <a:off x="7234555" y="4001770"/>
            <a:ext cx="2258695"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Solution : définir
</a:t>
            </a:r>
            <a:endParaRPr lang="en-US" dirty="0"/>
          </a:p>
        </p:txBody>
      </p:sp>
      <p:sp>
        <p:nvSpPr>
          <p:cNvPr id="3" name="Content Placeholder 2"/>
          <p:cNvSpPr>
            <a:spLocks noGrp="1"/>
          </p:cNvSpPr>
          <p:nvPr>
            <p:ph sz="half" idx="1"/>
          </p:nvPr>
        </p:nvSpPr>
        <p:spPr/>
        <p:txBody>
          <a:bodyPr>
            <a:normAutofit fontScale="70000" lnSpcReduction="20000"/>
          </a:bodyPr>
          <a:lstStyle/>
          <a:p>
            <a:r>
              <a:rPr lang="fr-FR" altLang="zh-CN" dirty="0"/>
              <a:t>Si nous devons autoriser les utilisateurs à copier vos objets de classe </a:t>
            </a:r>
            <a:r>
              <a:rPr lang="fr-FR" altLang="zh-CN" dirty="0" err="1"/>
              <a:t>Vector</a:t>
            </a:r>
            <a:r>
              <a:rPr lang="fr-FR" altLang="zh-CN" dirty="0"/>
              <a:t>, nous devons toujours en implémenter un.
L’avez-vous trouvé? En fait, qu’il s’agisse d’un modèle </a:t>
            </a:r>
            <a:r>
              <a:rPr lang="fr-FR" altLang="zh-CN" dirty="0" err="1"/>
              <a:t>get</a:t>
            </a:r>
            <a:r>
              <a:rPr lang="fr-FR" altLang="zh-CN" dirty="0"/>
              <a:t>/set comme size/</a:t>
            </a:r>
            <a:r>
              <a:rPr lang="fr-FR" altLang="zh-CN" dirty="0" err="1"/>
              <a:t>resize</a:t>
            </a:r>
            <a:r>
              <a:rPr lang="fr-FR" altLang="zh-CN" dirty="0"/>
              <a:t>, d’un constructeur de copie personnalisé ou de RAII garantissant la sécurité des exceptions, il s’agit d’encapsulation : invariance de la pensée orientée objet.
Autrement dit, l’objet est garanti d’être dans le bon état avant et après toute opération unique, évitant ainsi la situation où le programme lit des données incorrectes, telles qu’un pointeur pendant vide.
</a:t>
            </a:r>
            <a:endParaRPr lang="zh-CN" altLang="en-US" dirty="0">
              <a:solidFill>
                <a:schemeClr val="bg1">
                  <a:lumMod val="50000"/>
                </a:schemeClr>
              </a:solidFill>
            </a:endParaRPr>
          </a:p>
        </p:txBody>
      </p:sp>
      <p:pic>
        <p:nvPicPr>
          <p:cNvPr id="5" name="Content Placeholder 4"/>
          <p:cNvPicPr>
            <a:picLocks noGrp="1" noChangeAspect="1"/>
          </p:cNvPicPr>
          <p:nvPr>
            <p:ph sz="half" idx="2"/>
          </p:nvPr>
        </p:nvPicPr>
        <p:blipFill>
          <a:blip r:embed="rId2"/>
          <a:stretch>
            <a:fillRect/>
          </a:stretch>
        </p:blipFill>
        <p:spPr>
          <a:xfrm>
            <a:off x="5829300" y="3232150"/>
            <a:ext cx="5877560" cy="153797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 L’opération d’affectation
</a:t>
            </a:r>
            <a:endParaRPr lang="zh-CN" altLang="en-US" dirty="0">
              <a:sym typeface="+mn-ea"/>
            </a:endParaRPr>
          </a:p>
        </p:txBody>
      </p:sp>
      <p:sp>
        <p:nvSpPr>
          <p:cNvPr id="10" name="Content Placeholder 9"/>
          <p:cNvSpPr>
            <a:spLocks noGrp="1"/>
          </p:cNvSpPr>
          <p:nvPr>
            <p:ph sz="half" idx="1"/>
          </p:nvPr>
        </p:nvSpPr>
        <p:spPr>
          <a:xfrm>
            <a:off x="647700" y="1825625"/>
            <a:ext cx="4140079" cy="4351338"/>
          </a:xfrm>
        </p:spPr>
        <p:txBody>
          <a:bodyPr>
            <a:normAutofit fontScale="62500" lnSpcReduction="20000"/>
          </a:bodyPr>
          <a:lstStyle/>
          <a:p>
            <a:r>
              <a:rPr lang="fr-FR" altLang="zh-CN" dirty="0">
                <a:sym typeface="+mn-ea"/>
              </a:rPr>
              <a:t>La différenciation entre deux copies peut améliorer les performances.
</a:t>
            </a:r>
            <a:r>
              <a:rPr lang="fr-FR" altLang="zh-CN" dirty="0" err="1">
                <a:sym typeface="+mn-ea"/>
              </a:rPr>
              <a:t>int</a:t>
            </a:r>
            <a:r>
              <a:rPr lang="fr-FR" altLang="zh-CN" dirty="0">
                <a:sym typeface="+mn-ea"/>
              </a:rPr>
              <a:t> x = 1;   Copy, constructeur
x = 2;        Copier la fonction d’affectation
Fonction d’affectation de copie≈ fonction de déconstruction + constructeur de copie
Copy </a:t>
            </a:r>
            <a:r>
              <a:rPr lang="fr-FR" altLang="zh-CN" dirty="0" err="1">
                <a:sym typeface="+mn-ea"/>
              </a:rPr>
              <a:t>Construct</a:t>
            </a:r>
            <a:r>
              <a:rPr lang="fr-FR" altLang="zh-CN" dirty="0">
                <a:sym typeface="+mn-ea"/>
              </a:rPr>
              <a:t>: Directement non initialisé sur la construction de mémoire 2
Affectation de copie : Détruisez le 1 existant avant de reconstruire le 2
Par conséquent, si vous n’êtes pas intéressé par l’amélioration des performances, vous pouvez l’écrire de cette façon</a:t>
            </a:r>
            <a:r>
              <a:rPr lang="zh-CN" altLang="en-US" dirty="0">
                <a:solidFill>
                  <a:schemeClr val="accent2">
                    <a:lumMod val="75000"/>
                  </a:schemeClr>
                </a:solidFill>
                <a:sym typeface="+mn-ea"/>
              </a:rPr>
              <a:t>：</a:t>
            </a:r>
          </a:p>
        </p:txBody>
      </p:sp>
      <p:sp>
        <p:nvSpPr>
          <p:cNvPr id="7" name="Espace réservé du contenu 6">
            <a:extLst>
              <a:ext uri="{FF2B5EF4-FFF2-40B4-BE49-F238E27FC236}">
                <a16:creationId xmlns:a16="http://schemas.microsoft.com/office/drawing/2014/main" id="{7FD49176-0DAD-43A9-89FE-1C8A36356D58}"/>
              </a:ext>
            </a:extLst>
          </p:cNvPr>
          <p:cNvSpPr>
            <a:spLocks noGrp="1"/>
          </p:cNvSpPr>
          <p:nvPr>
            <p:ph sz="half" idx="2"/>
          </p:nvPr>
        </p:nvSpPr>
        <p:spPr/>
        <p:txBody>
          <a:bodyPr/>
          <a:lstStyle/>
          <a:p>
            <a:endParaRPr lang="fr-FR"/>
          </a:p>
        </p:txBody>
      </p:sp>
      <p:pic>
        <p:nvPicPr>
          <p:cNvPr id="9" name="Image 8">
            <a:extLst>
              <a:ext uri="{FF2B5EF4-FFF2-40B4-BE49-F238E27FC236}">
                <a16:creationId xmlns:a16="http://schemas.microsoft.com/office/drawing/2014/main" id="{EBF3008B-FB72-412B-8863-BA12138601D8}"/>
              </a:ext>
            </a:extLst>
          </p:cNvPr>
          <p:cNvPicPr>
            <a:picLocks noChangeAspect="1"/>
          </p:cNvPicPr>
          <p:nvPr/>
        </p:nvPicPr>
        <p:blipFill>
          <a:blip r:embed="rId3"/>
          <a:stretch>
            <a:fillRect/>
          </a:stretch>
        </p:blipFill>
        <p:spPr>
          <a:xfrm>
            <a:off x="4685410" y="1230923"/>
            <a:ext cx="6549397" cy="562036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Fonctions d’affectation de copie : améliorer les performances
</a:t>
            </a:r>
            <a:endParaRPr lang="zh-CN" altLang="en-US" dirty="0">
              <a:sym typeface="+mn-ea"/>
            </a:endParaRPr>
          </a:p>
        </p:txBody>
      </p:sp>
      <p:sp>
        <p:nvSpPr>
          <p:cNvPr id="10" name="Content Placeholder 9"/>
          <p:cNvSpPr>
            <a:spLocks noGrp="1"/>
          </p:cNvSpPr>
          <p:nvPr>
            <p:ph sz="half" idx="1"/>
          </p:nvPr>
        </p:nvSpPr>
        <p:spPr/>
        <p:txBody>
          <a:bodyPr>
            <a:normAutofit fontScale="70000" lnSpcReduction="20000"/>
          </a:bodyPr>
          <a:lstStyle/>
          <a:p>
            <a:r>
              <a:rPr lang="fr-FR" altLang="zh-CN" dirty="0">
                <a:sym typeface="+mn-ea"/>
              </a:rPr>
              <a:t>La différenciation entre deux copies peut améliorer les performances.
La destruction et la réaffectation de la mémoire peuvent être réaffectées, tirant ainsi parti des </a:t>
            </a:r>
            <a:r>
              <a:rPr lang="fr-FR" altLang="zh-CN" dirty="0" err="1">
                <a:sym typeface="+mn-ea"/>
              </a:rPr>
              <a:t>m_data</a:t>
            </a:r>
            <a:r>
              <a:rPr lang="fr-FR" altLang="zh-CN" dirty="0">
                <a:sym typeface="+mn-ea"/>
              </a:rPr>
              <a:t> existantes actuelles en place et évitant la réaffectation.
Par conséquent, il est préférable de copier la fonction d’affectation ou de la personnaliser:
Cela explique que « si une classe définit ou supprime un constructeur de copie, vous devez également définir ou supprimer la fonction d’affectation de copie, sinon une erreur se produit ». "
</a:t>
            </a:r>
            <a:endParaRPr lang="zh-CN" altLang="en-US" dirty="0">
              <a:solidFill>
                <a:schemeClr val="accent2">
                  <a:lumMod val="75000"/>
                </a:schemeClr>
              </a:solidFill>
              <a:sym typeface="+mn-ea"/>
            </a:endParaRPr>
          </a:p>
        </p:txBody>
      </p:sp>
      <p:pic>
        <p:nvPicPr>
          <p:cNvPr id="4" name="Content Placeholder 3"/>
          <p:cNvPicPr>
            <a:picLocks noGrp="1" noChangeAspect="1"/>
          </p:cNvPicPr>
          <p:nvPr>
            <p:ph sz="half" idx="2"/>
          </p:nvPr>
        </p:nvPicPr>
        <p:blipFill>
          <a:blip r:embed="rId3"/>
          <a:stretch>
            <a:fillRect/>
          </a:stretch>
        </p:blipFill>
        <p:spPr>
          <a:xfrm>
            <a:off x="5676265" y="3201035"/>
            <a:ext cx="6078855" cy="17843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 : C++11 a introduit l’expression d’initialisation {}
</a:t>
            </a:r>
            <a:endParaRPr lang="en-US" altLang="zh-CN" dirty="0"/>
          </a:p>
        </p:txBody>
      </p:sp>
      <p:pic>
        <p:nvPicPr>
          <p:cNvPr id="4" name="Content Placeholder 3"/>
          <p:cNvPicPr>
            <a:picLocks noGrp="1" noChangeAspect="1"/>
          </p:cNvPicPr>
          <p:nvPr>
            <p:ph idx="1"/>
          </p:nvPr>
        </p:nvPicPr>
        <p:blipFill>
          <a:blip r:embed="rId2"/>
          <a:stretch>
            <a:fillRect/>
          </a:stretch>
        </p:blipFill>
        <p:spPr>
          <a:xfrm>
            <a:off x="3418840" y="2200910"/>
            <a:ext cx="4972050" cy="36004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ym typeface="+mn-ea"/>
              </a:rPr>
              <a:t>C++11</a:t>
            </a:r>
            <a:r>
              <a:rPr lang="zh-CN" altLang="en-US" dirty="0">
                <a:sym typeface="+mn-ea"/>
              </a:rPr>
              <a:t>：</a:t>
            </a:r>
            <a:r>
              <a:rPr lang="fr-FR" altLang="zh-CN" dirty="0">
                <a:sym typeface="+mn-ea"/>
              </a:rPr>
              <a:t>Pourquoi faire la distinction entre copier et std::move ?</a:t>
            </a:r>
            <a:endParaRPr lang="en-US" dirty="0"/>
          </a:p>
        </p:txBody>
      </p:sp>
      <p:sp>
        <p:nvSpPr>
          <p:cNvPr id="3" name="Content Placeholder 2"/>
          <p:cNvSpPr>
            <a:spLocks noGrp="1"/>
          </p:cNvSpPr>
          <p:nvPr>
            <p:ph sz="half" idx="1"/>
          </p:nvPr>
        </p:nvSpPr>
        <p:spPr/>
        <p:txBody>
          <a:bodyPr>
            <a:normAutofit fontScale="85000" lnSpcReduction="20000"/>
          </a:bodyPr>
          <a:lstStyle/>
          <a:p>
            <a:r>
              <a:rPr lang="fr-FR" altLang="zh-CN" dirty="0"/>
              <a:t>Parfois, nous devons déplacer un objet v2 vers v1. Il n’est pas nécessaire d’impliquer une copie des données réelles.
Complexité temporelle : O(1) pour le déplacement et O(n) pour la copie.
Nous pouvons utiliser std::move pour implémenter le déplacement.
Lorsque la v2 est déplacée vers la v1, la v2 d’origine est vidée, elle n’est donc déplacée que lorsque la v2 n’est plus nécessaire.
</a:t>
            </a:r>
            <a:endParaRPr lang="zh-CN" altLang="en-US" dirty="0">
              <a:sym typeface="+mn-ea"/>
            </a:endParaRPr>
          </a:p>
        </p:txBody>
      </p:sp>
      <p:sp>
        <p:nvSpPr>
          <p:cNvPr id="9" name="Text Box 8"/>
          <p:cNvSpPr txBox="1"/>
          <p:nvPr/>
        </p:nvSpPr>
        <p:spPr>
          <a:xfrm>
            <a:off x="1585595" y="6063591"/>
            <a:ext cx="4510405" cy="646331"/>
          </a:xfrm>
          <a:prstGeom prst="rect">
            <a:avLst/>
          </a:prstGeom>
          <a:noFill/>
        </p:spPr>
        <p:txBody>
          <a:bodyPr wrap="square" rtlCol="0">
            <a:spAutoFit/>
          </a:bodyPr>
          <a:lstStyle/>
          <a:p>
            <a:r>
              <a:rPr lang="en-US" dirty="0"/>
              <a:t>v2 </a:t>
            </a:r>
            <a:r>
              <a:rPr lang="fr-FR" altLang="zh-CN" dirty="0"/>
              <a:t>Le contenu a été supprimé, il ne restait donc que 0 élément↑ ↑↑↑</a:t>
            </a:r>
            <a:endParaRPr lang="en-US" altLang="zh-CN" dirty="0"/>
          </a:p>
        </p:txBody>
      </p:sp>
      <p:sp>
        <p:nvSpPr>
          <p:cNvPr id="5" name="Espace réservé du contenu 4">
            <a:extLst>
              <a:ext uri="{FF2B5EF4-FFF2-40B4-BE49-F238E27FC236}">
                <a16:creationId xmlns:a16="http://schemas.microsoft.com/office/drawing/2014/main" id="{96E78D87-4868-4CFA-8D28-38CE0AE7E7FE}"/>
              </a:ext>
            </a:extLst>
          </p:cNvPr>
          <p:cNvSpPr>
            <a:spLocks noGrp="1"/>
          </p:cNvSpPr>
          <p:nvPr>
            <p:ph sz="half" idx="2"/>
          </p:nvPr>
        </p:nvSpPr>
        <p:spPr/>
        <p:txBody>
          <a:bodyPr/>
          <a:lstStyle/>
          <a:p>
            <a:endParaRPr lang="fr-FR"/>
          </a:p>
        </p:txBody>
      </p:sp>
      <p:pic>
        <p:nvPicPr>
          <p:cNvPr id="6" name="Image 5">
            <a:extLst>
              <a:ext uri="{FF2B5EF4-FFF2-40B4-BE49-F238E27FC236}">
                <a16:creationId xmlns:a16="http://schemas.microsoft.com/office/drawing/2014/main" id="{990E1CA9-158B-4D04-BD24-2B85141A6349}"/>
              </a:ext>
            </a:extLst>
          </p:cNvPr>
          <p:cNvPicPr>
            <a:picLocks noChangeAspect="1"/>
          </p:cNvPicPr>
          <p:nvPr/>
        </p:nvPicPr>
        <p:blipFill>
          <a:blip r:embed="rId3"/>
          <a:stretch>
            <a:fillRect/>
          </a:stretch>
        </p:blipFill>
        <p:spPr>
          <a:xfrm>
            <a:off x="6096000" y="-17585"/>
            <a:ext cx="6072548" cy="6858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Std::move</a:t>
            </a:r>
            <a:r>
              <a:rPr lang="zh-CN" altLang="en-US" dirty="0"/>
              <a:t>：</a:t>
            </a:r>
            <a:r>
              <a:rPr lang="fr-FR" altLang="zh-CN" dirty="0"/>
              <a:t>avancé</a:t>
            </a:r>
            <a:endParaRPr lang="zh-CN" altLang="en-US" dirty="0"/>
          </a:p>
        </p:txBody>
      </p:sp>
      <p:sp>
        <p:nvSpPr>
          <p:cNvPr id="3" name="Content Placeholder 2"/>
          <p:cNvSpPr>
            <a:spLocks noGrp="1"/>
          </p:cNvSpPr>
          <p:nvPr>
            <p:ph sz="half" idx="1"/>
          </p:nvPr>
        </p:nvSpPr>
        <p:spPr>
          <a:xfrm>
            <a:off x="361315" y="1733550"/>
            <a:ext cx="5285105" cy="4351655"/>
          </a:xfrm>
        </p:spPr>
        <p:txBody>
          <a:bodyPr/>
          <a:lstStyle/>
          <a:p>
            <a:r>
              <a:rPr lang="fr-FR" altLang="zh-CN" dirty="0"/>
              <a:t>std::move peut déplacer v2 vers v1,
</a:t>
            </a:r>
            <a:r>
              <a:rPr lang="en-US" altLang="zh-CN" dirty="0"/>
              <a:t>std::swap </a:t>
            </a:r>
            <a:r>
              <a:rPr lang="fr-FR" altLang="zh-CN" b="1" dirty="0"/>
              <a:t>peut </a:t>
            </a:r>
            <a:r>
              <a:rPr lang="fr-FR" altLang="zh-CN" b="1" dirty="0" err="1"/>
              <a:t>echanger</a:t>
            </a:r>
            <a:r>
              <a:rPr lang="fr-FR" altLang="zh-CN" b="1" dirty="0"/>
              <a:t> </a:t>
            </a:r>
            <a:r>
              <a:rPr lang="en-US" altLang="zh-CN" dirty="0"/>
              <a:t>v1 </a:t>
            </a:r>
            <a:r>
              <a:rPr lang="fr-FR" altLang="zh-CN" dirty="0"/>
              <a:t>et</a:t>
            </a:r>
            <a:r>
              <a:rPr lang="en-US" altLang="zh-CN" dirty="0"/>
              <a:t> v2</a:t>
            </a:r>
            <a:r>
              <a:rPr lang="fr-FR" altLang="zh-CN" dirty="0"/>
              <a:t>.</a:t>
            </a:r>
            <a:endParaRPr lang="zh-CN" altLang="en-US" dirty="0"/>
          </a:p>
          <a:p>
            <a:r>
              <a:rPr lang="en-US" altLang="zh-CN" dirty="0"/>
              <a:t>swap </a:t>
            </a:r>
            <a:r>
              <a:rPr lang="zh-CN" altLang="en-US" dirty="0"/>
              <a:t>（</a:t>
            </a:r>
            <a:r>
              <a:rPr lang="en-US" altLang="zh-CN" dirty="0"/>
              <a:t>ping-pong buffer</a:t>
            </a:r>
            <a:r>
              <a:rPr lang="fr-FR" altLang="zh-CN" dirty="0"/>
              <a:t>).</a:t>
            </a:r>
            <a:endParaRPr lang="zh-CN" altLang="en-US" dirty="0"/>
          </a:p>
          <a:p>
            <a:endParaRPr lang="zh-CN" altLang="en-US" dirty="0"/>
          </a:p>
        </p:txBody>
      </p:sp>
      <p:pic>
        <p:nvPicPr>
          <p:cNvPr id="9" name="Picture 8"/>
          <p:cNvPicPr>
            <a:picLocks noChangeAspect="1"/>
          </p:cNvPicPr>
          <p:nvPr/>
        </p:nvPicPr>
        <p:blipFill>
          <a:blip r:embed="rId2"/>
          <a:stretch>
            <a:fillRect/>
          </a:stretch>
        </p:blipFill>
        <p:spPr>
          <a:xfrm>
            <a:off x="6787661" y="258445"/>
            <a:ext cx="2762250" cy="1647825"/>
          </a:xfrm>
          <a:prstGeom prst="rect">
            <a:avLst/>
          </a:prstGeom>
        </p:spPr>
      </p:pic>
      <p:pic>
        <p:nvPicPr>
          <p:cNvPr id="10" name="Picture 9"/>
          <p:cNvPicPr>
            <a:picLocks noChangeAspect="1"/>
          </p:cNvPicPr>
          <p:nvPr/>
        </p:nvPicPr>
        <p:blipFill>
          <a:blip r:embed="rId3"/>
          <a:stretch>
            <a:fillRect/>
          </a:stretch>
        </p:blipFill>
        <p:spPr>
          <a:xfrm>
            <a:off x="5755007" y="4629150"/>
            <a:ext cx="1581150" cy="2228850"/>
          </a:xfrm>
          <a:prstGeom prst="rect">
            <a:avLst/>
          </a:prstGeom>
        </p:spPr>
      </p:pic>
      <p:pic>
        <p:nvPicPr>
          <p:cNvPr id="11" name="Image 10">
            <a:extLst>
              <a:ext uri="{FF2B5EF4-FFF2-40B4-BE49-F238E27FC236}">
                <a16:creationId xmlns:a16="http://schemas.microsoft.com/office/drawing/2014/main" id="{6F04828D-86E5-4D4F-B13F-4623FE54AD0A}"/>
              </a:ext>
            </a:extLst>
          </p:cNvPr>
          <p:cNvPicPr>
            <a:picLocks noChangeAspect="1"/>
          </p:cNvPicPr>
          <p:nvPr/>
        </p:nvPicPr>
        <p:blipFill rotWithShape="1">
          <a:blip r:embed="rId4"/>
          <a:srcRect l="-1568" t="61348" r="144" b="16024"/>
          <a:stretch/>
        </p:blipFill>
        <p:spPr>
          <a:xfrm>
            <a:off x="4680097" y="2905856"/>
            <a:ext cx="6159013" cy="155184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sym typeface="+mn-ea"/>
              </a:rPr>
              <a:t>std::move() &amp; std::</a:t>
            </a:r>
            <a:r>
              <a:rPr lang="fr-FR" dirty="0" err="1">
                <a:sym typeface="+mn-ea"/>
              </a:rPr>
              <a:t>as_const</a:t>
            </a:r>
            <a:r>
              <a:rPr lang="fr-FR" dirty="0">
                <a:sym typeface="+mn-ea"/>
              </a:rPr>
              <a:t>()</a:t>
            </a:r>
            <a:endParaRPr lang="en-US" dirty="0"/>
          </a:p>
        </p:txBody>
      </p:sp>
      <p:sp>
        <p:nvSpPr>
          <p:cNvPr id="3" name="Content Placeholder 2"/>
          <p:cNvSpPr>
            <a:spLocks noGrp="1"/>
          </p:cNvSpPr>
          <p:nvPr>
            <p:ph idx="1"/>
          </p:nvPr>
        </p:nvSpPr>
        <p:spPr/>
        <p:txBody>
          <a:bodyPr>
            <a:noAutofit/>
          </a:bodyPr>
          <a:lstStyle/>
          <a:p>
            <a:r>
              <a:rPr lang="fr-FR" altLang="zh-CN" sz="1800" dirty="0"/>
              <a:t>Dans ces cas, le compilateur appelle move</a:t>
            </a:r>
            <a:r>
              <a:rPr lang="zh-CN" altLang="en-US" sz="1800" dirty="0"/>
              <a:t>：</a:t>
            </a:r>
          </a:p>
          <a:p>
            <a:r>
              <a:rPr lang="en-US" altLang="zh-CN" sz="1800" dirty="0">
                <a:solidFill>
                  <a:schemeClr val="accent1">
                    <a:lumMod val="75000"/>
                  </a:schemeClr>
                </a:solidFill>
                <a:sym typeface="+mn-ea"/>
              </a:rPr>
              <a:t>return v2                                                   </a:t>
            </a:r>
            <a:r>
              <a:rPr lang="en-US" altLang="zh-CN" sz="1800" dirty="0">
                <a:solidFill>
                  <a:schemeClr val="accent6">
                    <a:lumMod val="75000"/>
                  </a:schemeClr>
                </a:solidFill>
                <a:sym typeface="+mn-ea"/>
              </a:rPr>
              <a:t> // v2 </a:t>
            </a:r>
            <a:r>
              <a:rPr lang="fr-FR" altLang="zh-CN" sz="1800" dirty="0">
                <a:solidFill>
                  <a:schemeClr val="accent6">
                    <a:lumMod val="75000"/>
                  </a:schemeClr>
                </a:solidFill>
                <a:sym typeface="+mn-ea"/>
              </a:rPr>
              <a:t>comme valeur renvoyée
</a:t>
            </a:r>
            <a:r>
              <a:rPr lang="en-US" altLang="zh-CN" sz="1800" dirty="0">
                <a:solidFill>
                  <a:schemeClr val="accent1">
                    <a:lumMod val="75000"/>
                  </a:schemeClr>
                </a:solidFill>
                <a:sym typeface="+mn-ea"/>
              </a:rPr>
              <a:t>v1 = std::vector&lt;int&gt;(200)                         </a:t>
            </a:r>
            <a:r>
              <a:rPr lang="en-US" altLang="zh-CN" sz="1800" dirty="0">
                <a:solidFill>
                  <a:schemeClr val="accent6">
                    <a:lumMod val="75000"/>
                  </a:schemeClr>
                </a:solidFill>
                <a:sym typeface="+mn-ea"/>
              </a:rPr>
              <a:t>// </a:t>
            </a:r>
            <a:r>
              <a:rPr lang="en-US" altLang="zh-CN" sz="1800" dirty="0" err="1">
                <a:solidFill>
                  <a:schemeClr val="accent6">
                    <a:lumMod val="75000"/>
                  </a:schemeClr>
                </a:solidFill>
                <a:sym typeface="+mn-ea"/>
              </a:rPr>
              <a:t>créer</a:t>
            </a:r>
            <a:r>
              <a:rPr lang="en-US" altLang="zh-CN" sz="1800" dirty="0">
                <a:solidFill>
                  <a:schemeClr val="accent6">
                    <a:lumMod val="75000"/>
                  </a:schemeClr>
                </a:solidFill>
                <a:sym typeface="+mn-ea"/>
              </a:rPr>
              <a:t> v2</a:t>
            </a:r>
            <a:endParaRPr lang="en-US" altLang="zh-CN" sz="1800" dirty="0">
              <a:solidFill>
                <a:schemeClr val="accent1">
                  <a:lumMod val="75000"/>
                </a:schemeClr>
              </a:solidFill>
              <a:sym typeface="+mn-ea"/>
            </a:endParaRPr>
          </a:p>
          <a:p>
            <a:r>
              <a:rPr lang="en-US" altLang="zh-CN" sz="1800" dirty="0">
                <a:solidFill>
                  <a:schemeClr val="accent1">
                    <a:lumMod val="75000"/>
                  </a:schemeClr>
                </a:solidFill>
                <a:sym typeface="+mn-ea"/>
              </a:rPr>
              <a:t>v1 = std::move(v2)                                    </a:t>
            </a:r>
            <a:r>
              <a:rPr lang="en-US" altLang="zh-CN" sz="1800" dirty="0">
                <a:solidFill>
                  <a:schemeClr val="accent6">
                    <a:lumMod val="75000"/>
                  </a:schemeClr>
                </a:solidFill>
                <a:sym typeface="+mn-ea"/>
              </a:rPr>
              <a:t>// </a:t>
            </a:r>
            <a:r>
              <a:rPr lang="fr-FR" altLang="zh-CN" sz="1800" dirty="0">
                <a:solidFill>
                  <a:schemeClr val="accent6">
                    <a:lumMod val="75000"/>
                  </a:schemeClr>
                </a:solidFill>
                <a:sym typeface="+mn-ea"/>
              </a:rPr>
              <a:t>Déplacer explicitement
</a:t>
            </a:r>
            <a:r>
              <a:rPr lang="fr-FR" altLang="zh-CN" sz="1800" dirty="0">
                <a:sym typeface="+mn-ea"/>
              </a:rPr>
              <a:t>Dans ces cas, le compilateur appelle la copie</a:t>
            </a:r>
            <a:r>
              <a:rPr lang="zh-CN" altLang="en-US" sz="1800" dirty="0">
                <a:sym typeface="+mn-ea"/>
              </a:rPr>
              <a:t>：</a:t>
            </a:r>
          </a:p>
          <a:p>
            <a:r>
              <a:rPr lang="en-US" altLang="zh-CN" sz="1800" dirty="0">
                <a:solidFill>
                  <a:schemeClr val="accent1">
                    <a:lumMod val="75000"/>
                  </a:schemeClr>
                </a:solidFill>
                <a:sym typeface="+mn-ea"/>
              </a:rPr>
              <a:t>return std::</a:t>
            </a:r>
            <a:r>
              <a:rPr lang="en-US" altLang="zh-CN" sz="1800" dirty="0" err="1">
                <a:solidFill>
                  <a:schemeClr val="accent1">
                    <a:lumMod val="75000"/>
                  </a:schemeClr>
                </a:solidFill>
                <a:sym typeface="+mn-ea"/>
              </a:rPr>
              <a:t>as_const</a:t>
            </a:r>
            <a:r>
              <a:rPr lang="en-US" altLang="zh-CN" sz="1800" dirty="0">
                <a:solidFill>
                  <a:schemeClr val="accent1">
                    <a:lumMod val="75000"/>
                  </a:schemeClr>
                </a:solidFill>
                <a:sym typeface="+mn-ea"/>
              </a:rPr>
              <a:t>(v2)                            </a:t>
            </a:r>
            <a:r>
              <a:rPr lang="en-US" altLang="zh-CN" sz="1800" dirty="0">
                <a:solidFill>
                  <a:schemeClr val="accent6">
                    <a:lumMod val="75000"/>
                  </a:schemeClr>
                </a:solidFill>
                <a:sym typeface="+mn-ea"/>
              </a:rPr>
              <a:t>// </a:t>
            </a:r>
            <a:r>
              <a:rPr lang="fr-FR" altLang="zh-CN" sz="1800" dirty="0">
                <a:solidFill>
                  <a:schemeClr val="accent6">
                    <a:lumMod val="75000"/>
                  </a:schemeClr>
                </a:solidFill>
                <a:sym typeface="+mn-ea"/>
              </a:rPr>
              <a:t>Copier explicitement
</a:t>
            </a:r>
            <a:r>
              <a:rPr lang="en-US" altLang="zh-CN" sz="1800" dirty="0">
                <a:solidFill>
                  <a:schemeClr val="accent1">
                    <a:lumMod val="75000"/>
                  </a:schemeClr>
                </a:solidFill>
                <a:sym typeface="+mn-ea"/>
              </a:rPr>
              <a:t>v1 = v2                                                     </a:t>
            </a:r>
            <a:r>
              <a:rPr lang="en-US" altLang="zh-CN" sz="1800" dirty="0">
                <a:solidFill>
                  <a:schemeClr val="accent6">
                    <a:lumMod val="75000"/>
                  </a:schemeClr>
                </a:solidFill>
                <a:sym typeface="+mn-ea"/>
              </a:rPr>
              <a:t> // </a:t>
            </a:r>
            <a:r>
              <a:rPr lang="fr-FR" altLang="zh-CN" sz="1800" dirty="0">
                <a:solidFill>
                  <a:schemeClr val="accent6">
                    <a:lumMod val="75000"/>
                  </a:schemeClr>
                </a:solidFill>
                <a:sym typeface="+mn-ea"/>
              </a:rPr>
              <a:t>La copie par défaut
</a:t>
            </a:r>
            <a:r>
              <a:rPr lang="fr-FR" altLang="zh-CN" sz="1800" dirty="0">
                <a:sym typeface="+mn-ea"/>
              </a:rPr>
              <a:t>Notez que l’instruction suivante n’a aucun effet</a:t>
            </a:r>
            <a:r>
              <a:rPr lang="zh-CN" sz="1800" dirty="0">
                <a:sym typeface="+mn-ea"/>
              </a:rPr>
              <a:t>：</a:t>
            </a:r>
          </a:p>
          <a:p>
            <a:r>
              <a:rPr lang="en-US" altLang="zh-CN" sz="1800" dirty="0">
                <a:solidFill>
                  <a:schemeClr val="accent1">
                    <a:lumMod val="75000"/>
                  </a:schemeClr>
                </a:solidFill>
                <a:sym typeface="+mn-ea"/>
              </a:rPr>
              <a:t>std::move(v2)                                            </a:t>
            </a:r>
            <a:r>
              <a:rPr lang="en-US" altLang="zh-CN" sz="1800" dirty="0">
                <a:solidFill>
                  <a:schemeClr val="accent6">
                    <a:lumMod val="75000"/>
                  </a:schemeClr>
                </a:solidFill>
                <a:sym typeface="+mn-ea"/>
              </a:rPr>
              <a:t>// </a:t>
            </a:r>
            <a:r>
              <a:rPr lang="fr-FR" altLang="zh-CN" sz="1800" dirty="0">
                <a:solidFill>
                  <a:schemeClr val="accent6">
                    <a:lumMod val="75000"/>
                  </a:schemeClr>
                </a:solidFill>
                <a:sym typeface="+mn-ea"/>
              </a:rPr>
              <a:t>Ne sera pas vidé </a:t>
            </a:r>
            <a:r>
              <a:rPr lang="en-US" altLang="zh-CN" sz="1800" dirty="0">
                <a:solidFill>
                  <a:schemeClr val="accent6">
                    <a:lumMod val="75000"/>
                  </a:schemeClr>
                </a:solidFill>
                <a:sym typeface="+mn-ea"/>
              </a:rPr>
              <a:t>v2</a:t>
            </a:r>
            <a:r>
              <a:rPr lang="zh-CN" altLang="en-US" sz="1800" dirty="0">
                <a:solidFill>
                  <a:schemeClr val="accent6">
                    <a:lumMod val="75000"/>
                  </a:schemeClr>
                </a:solidFill>
                <a:sym typeface="+mn-ea"/>
              </a:rPr>
              <a:t>，</a:t>
            </a:r>
            <a:r>
              <a:rPr lang="fr-FR" altLang="zh-CN" sz="1800" dirty="0">
                <a:solidFill>
                  <a:schemeClr val="accent6">
                    <a:lumMod val="75000"/>
                  </a:schemeClr>
                </a:solidFill>
                <a:sym typeface="+mn-ea"/>
              </a:rPr>
              <a:t>Il peut être utilisé s’il doit être vidé</a:t>
            </a:r>
            <a:r>
              <a:rPr lang="en-US" altLang="zh-CN" sz="1800" dirty="0">
                <a:solidFill>
                  <a:schemeClr val="accent6">
                    <a:lumMod val="75000"/>
                  </a:schemeClr>
                </a:solidFill>
                <a:sym typeface="+mn-ea"/>
              </a:rPr>
              <a:t> v2 = {} </a:t>
            </a:r>
            <a:r>
              <a:rPr lang="fr-FR" altLang="zh-CN" sz="1800" dirty="0">
                <a:solidFill>
                  <a:schemeClr val="accent6">
                    <a:lumMod val="75000"/>
                  </a:schemeClr>
                </a:solidFill>
                <a:sym typeface="+mn-ea"/>
              </a:rPr>
              <a:t>ou</a:t>
            </a:r>
            <a:r>
              <a:rPr lang="en-US" altLang="zh-CN" sz="1800" dirty="0">
                <a:solidFill>
                  <a:schemeClr val="accent6">
                    <a:lumMod val="75000"/>
                  </a:schemeClr>
                </a:solidFill>
                <a:sym typeface="+mn-ea"/>
              </a:rPr>
              <a:t> v2.clear()</a:t>
            </a:r>
            <a:endParaRPr lang="en-US" altLang="zh-CN" sz="1800" dirty="0">
              <a:solidFill>
                <a:schemeClr val="accent1">
                  <a:lumMod val="75000"/>
                </a:schemeClr>
              </a:solidFill>
              <a:sym typeface="+mn-ea"/>
            </a:endParaRPr>
          </a:p>
          <a:p>
            <a:r>
              <a:rPr lang="en-US" altLang="zh-CN" sz="1800" dirty="0">
                <a:solidFill>
                  <a:schemeClr val="accent1">
                    <a:lumMod val="75000"/>
                  </a:schemeClr>
                </a:solidFill>
                <a:sym typeface="+mn-ea"/>
              </a:rPr>
              <a:t>std::</a:t>
            </a:r>
            <a:r>
              <a:rPr lang="en-US" altLang="zh-CN" sz="1800" dirty="0" err="1">
                <a:solidFill>
                  <a:schemeClr val="accent1">
                    <a:lumMod val="75000"/>
                  </a:schemeClr>
                </a:solidFill>
                <a:sym typeface="+mn-ea"/>
              </a:rPr>
              <a:t>as_const</a:t>
            </a:r>
            <a:r>
              <a:rPr lang="en-US" altLang="zh-CN" sz="1800" dirty="0">
                <a:solidFill>
                  <a:schemeClr val="accent1">
                    <a:lumMod val="75000"/>
                  </a:schemeClr>
                </a:solidFill>
                <a:sym typeface="+mn-ea"/>
              </a:rPr>
              <a:t>(v2)                                      </a:t>
            </a:r>
            <a:r>
              <a:rPr lang="en-US" altLang="zh-CN" sz="1800" dirty="0">
                <a:solidFill>
                  <a:schemeClr val="accent6">
                    <a:lumMod val="75000"/>
                  </a:schemeClr>
                </a:solidFill>
                <a:sym typeface="+mn-ea"/>
              </a:rPr>
              <a:t>// </a:t>
            </a:r>
            <a:r>
              <a:rPr lang="fr-FR" altLang="zh-CN" sz="1800" dirty="0">
                <a:solidFill>
                  <a:schemeClr val="accent6">
                    <a:lumMod val="75000"/>
                  </a:schemeClr>
                </a:solidFill>
                <a:sym typeface="+mn-ea"/>
              </a:rPr>
              <a:t>Il n’est pas copié </a:t>
            </a:r>
            <a:r>
              <a:rPr lang="en-US" altLang="zh-CN" sz="1800" dirty="0">
                <a:solidFill>
                  <a:schemeClr val="accent6">
                    <a:lumMod val="75000"/>
                  </a:schemeClr>
                </a:solidFill>
                <a:sym typeface="+mn-ea"/>
              </a:rPr>
              <a:t>v2</a:t>
            </a:r>
            <a:r>
              <a:rPr lang="zh-CN" altLang="en-US" sz="1800" dirty="0">
                <a:solidFill>
                  <a:schemeClr val="accent6">
                    <a:lumMod val="75000"/>
                  </a:schemeClr>
                </a:solidFill>
                <a:sym typeface="+mn-ea"/>
              </a:rPr>
              <a:t>，</a:t>
            </a:r>
            <a:r>
              <a:rPr lang="fr-FR" altLang="zh-CN" sz="1800" dirty="0">
                <a:solidFill>
                  <a:schemeClr val="accent6">
                    <a:lumMod val="75000"/>
                  </a:schemeClr>
                </a:solidFill>
                <a:sym typeface="+mn-ea"/>
              </a:rPr>
              <a:t>Une copie est nécessaire pour utiliser </a:t>
            </a:r>
            <a:r>
              <a:rPr lang="en-US" altLang="zh-CN" sz="1800" dirty="0">
                <a:solidFill>
                  <a:schemeClr val="accent6">
                    <a:lumMod val="75000"/>
                  </a:schemeClr>
                </a:solidFill>
                <a:sym typeface="+mn-ea"/>
              </a:rPr>
              <a:t>{ auto _ = v2; }</a:t>
            </a:r>
            <a:endParaRPr lang="en-US" altLang="zh-CN" sz="1800" dirty="0">
              <a:solidFill>
                <a:schemeClr val="accent1">
                  <a:lumMod val="75000"/>
                </a:schemeClr>
              </a:solidFill>
              <a:sym typeface="+mn-ea"/>
            </a:endParaRPr>
          </a:p>
          <a:p>
            <a:r>
              <a:rPr lang="fr-FR" altLang="zh-CN" sz="1800" dirty="0">
                <a:sym typeface="+mn-ea"/>
              </a:rPr>
              <a:t>Ces deux fonctions ne sont responsables que de la conversion des types, et l’effet de déplacement/copie réel se trouve dans la fonction constructeur/affectation de la classe.</a:t>
            </a:r>
            <a:endParaRPr lang="en-US" altLang="zh-CN" sz="1800" dirty="0">
              <a:solidFill>
                <a:schemeClr val="accent1">
                  <a:lumMod val="75000"/>
                </a:schemeClr>
              </a:solidFill>
              <a:sym typeface="+mn-ea"/>
            </a:endParaRPr>
          </a:p>
        </p:txBody>
      </p:sp>
      <p:sp>
        <p:nvSpPr>
          <p:cNvPr id="5" name="Text Box 4"/>
          <p:cNvSpPr txBox="1"/>
          <p:nvPr/>
        </p:nvSpPr>
        <p:spPr>
          <a:xfrm>
            <a:off x="6539865" y="327025"/>
            <a:ext cx="5007610" cy="645160"/>
          </a:xfrm>
          <a:prstGeom prst="rect">
            <a:avLst/>
          </a:prstGeom>
          <a:noFill/>
        </p:spPr>
        <p:txBody>
          <a:bodyPr wrap="square" rtlCol="0">
            <a:spAutoFit/>
          </a:bodyPr>
          <a:lstStyle/>
          <a:p>
            <a:r>
              <a:rPr lang="en-US" dirty="0">
                <a:solidFill>
                  <a:schemeClr val="bg1">
                    <a:lumMod val="75000"/>
                  </a:schemeClr>
                </a:solidFill>
              </a:rPr>
              <a:t>std::move(t)       </a:t>
            </a:r>
            <a:r>
              <a:rPr lang="fr-FR" dirty="0">
                <a:solidFill>
                  <a:schemeClr val="bg1">
                    <a:lumMod val="75000"/>
                  </a:schemeClr>
                </a:solidFill>
              </a:rPr>
              <a:t>é</a:t>
            </a:r>
            <a:r>
              <a:rPr lang="fr-FR" altLang="zh-CN" dirty="0">
                <a:solidFill>
                  <a:schemeClr val="bg1">
                    <a:lumMod val="75000"/>
                  </a:schemeClr>
                </a:solidFill>
              </a:rPr>
              <a:t>quivalent </a:t>
            </a:r>
            <a:r>
              <a:rPr lang="en-US" altLang="zh-CN" dirty="0">
                <a:solidFill>
                  <a:schemeClr val="bg1">
                    <a:lumMod val="75000"/>
                  </a:schemeClr>
                </a:solidFill>
              </a:rPr>
              <a:t>(T &amp;&amp;)t</a:t>
            </a:r>
          </a:p>
          <a:p>
            <a:r>
              <a:rPr lang="en-US" altLang="zh-CN" dirty="0">
                <a:solidFill>
                  <a:schemeClr val="bg1">
                    <a:lumMod val="75000"/>
                  </a:schemeClr>
                </a:solidFill>
              </a:rPr>
              <a:t>std::</a:t>
            </a:r>
            <a:r>
              <a:rPr lang="en-US" altLang="zh-CN" dirty="0" err="1">
                <a:solidFill>
                  <a:schemeClr val="bg1">
                    <a:lumMod val="75000"/>
                  </a:schemeClr>
                </a:solidFill>
              </a:rPr>
              <a:t>as_const</a:t>
            </a:r>
            <a:r>
              <a:rPr lang="en-US" altLang="zh-CN" dirty="0">
                <a:solidFill>
                  <a:schemeClr val="bg1">
                    <a:lumMod val="75000"/>
                  </a:schemeClr>
                </a:solidFill>
              </a:rPr>
              <a:t>(t) </a:t>
            </a:r>
            <a:r>
              <a:rPr lang="fr-FR" dirty="0">
                <a:solidFill>
                  <a:schemeClr val="bg1">
                    <a:lumMod val="75000"/>
                  </a:schemeClr>
                </a:solidFill>
              </a:rPr>
              <a:t>é</a:t>
            </a:r>
            <a:r>
              <a:rPr lang="fr-FR" altLang="zh-CN" dirty="0">
                <a:solidFill>
                  <a:schemeClr val="bg1">
                    <a:lumMod val="75000"/>
                  </a:schemeClr>
                </a:solidFill>
              </a:rPr>
              <a:t>quivalent </a:t>
            </a:r>
            <a:r>
              <a:rPr lang="en-US" altLang="zh-CN" dirty="0">
                <a:solidFill>
                  <a:schemeClr val="bg1">
                    <a:lumMod val="75000"/>
                  </a:schemeClr>
                </a:solidFill>
              </a:rPr>
              <a:t>(T const &amp;)t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7415" y="108976"/>
            <a:ext cx="10515600" cy="1325563"/>
          </a:xfrm>
        </p:spPr>
        <p:txBody>
          <a:bodyPr/>
          <a:lstStyle/>
          <a:p>
            <a:r>
              <a:rPr lang="fr-FR" altLang="zh-CN" dirty="0">
                <a:sym typeface="+mn-ea"/>
              </a:rPr>
              <a:t>Move constructeur : implémentation par défaut
</a:t>
            </a:r>
            <a:endParaRPr lang="en-US" dirty="0"/>
          </a:p>
        </p:txBody>
      </p:sp>
      <p:sp>
        <p:nvSpPr>
          <p:cNvPr id="5" name="Espace réservé du contenu 4">
            <a:extLst>
              <a:ext uri="{FF2B5EF4-FFF2-40B4-BE49-F238E27FC236}">
                <a16:creationId xmlns:a16="http://schemas.microsoft.com/office/drawing/2014/main" id="{C00AD291-61F9-4DBB-9C9C-8D78D4572061}"/>
              </a:ext>
            </a:extLst>
          </p:cNvPr>
          <p:cNvSpPr>
            <a:spLocks noGrp="1"/>
          </p:cNvSpPr>
          <p:nvPr>
            <p:ph sz="half" idx="2"/>
          </p:nvPr>
        </p:nvSpPr>
        <p:spPr/>
        <p:txBody>
          <a:bodyPr/>
          <a:lstStyle/>
          <a:p>
            <a:endParaRPr lang="fr-FR"/>
          </a:p>
        </p:txBody>
      </p:sp>
      <p:pic>
        <p:nvPicPr>
          <p:cNvPr id="6" name="Image 5">
            <a:extLst>
              <a:ext uri="{FF2B5EF4-FFF2-40B4-BE49-F238E27FC236}">
                <a16:creationId xmlns:a16="http://schemas.microsoft.com/office/drawing/2014/main" id="{DC7D6102-776B-4C8D-9C5C-B877377137C6}"/>
              </a:ext>
            </a:extLst>
          </p:cNvPr>
          <p:cNvPicPr>
            <a:picLocks noChangeAspect="1"/>
          </p:cNvPicPr>
          <p:nvPr/>
        </p:nvPicPr>
        <p:blipFill>
          <a:blip r:embed="rId3"/>
          <a:stretch>
            <a:fillRect/>
          </a:stretch>
        </p:blipFill>
        <p:spPr>
          <a:xfrm>
            <a:off x="1121019" y="863801"/>
            <a:ext cx="9652876" cy="599419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altLang="zh-CN" dirty="0"/>
              <a:t>Conseil : Si vous avez une </a:t>
            </a:r>
            <a:r>
              <a:rPr lang="fr-FR" altLang="zh-CN" dirty="0" err="1"/>
              <a:t>operation</a:t>
            </a:r>
            <a:r>
              <a:rPr lang="fr-FR" altLang="zh-CN" dirty="0"/>
              <a:t> d’affectation de déplacement, vous pouvez supprimer la fonction d’affectation de copie
</a:t>
            </a:r>
            <a:endParaRPr lang="zh-CN" altLang="en-US" dirty="0"/>
          </a:p>
        </p:txBody>
      </p:sp>
      <p:pic>
        <p:nvPicPr>
          <p:cNvPr id="7" name="Image 6">
            <a:extLst>
              <a:ext uri="{FF2B5EF4-FFF2-40B4-BE49-F238E27FC236}">
                <a16:creationId xmlns:a16="http://schemas.microsoft.com/office/drawing/2014/main" id="{70F42D9F-B51D-4D51-93FB-A633142D2320}"/>
              </a:ext>
            </a:extLst>
          </p:cNvPr>
          <p:cNvPicPr>
            <a:picLocks noChangeAspect="1"/>
          </p:cNvPicPr>
          <p:nvPr/>
        </p:nvPicPr>
        <p:blipFill>
          <a:blip r:embed="rId2"/>
          <a:stretch>
            <a:fillRect/>
          </a:stretch>
        </p:blipFill>
        <p:spPr>
          <a:xfrm>
            <a:off x="1904758" y="2288530"/>
            <a:ext cx="5981806" cy="204607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Résumé
</a:t>
            </a:r>
            <a:endParaRPr lang="zh-CN" altLang="en-US" dirty="0"/>
          </a:p>
        </p:txBody>
      </p:sp>
      <p:sp>
        <p:nvSpPr>
          <p:cNvPr id="4" name="Espace réservé du contenu 3">
            <a:extLst>
              <a:ext uri="{FF2B5EF4-FFF2-40B4-BE49-F238E27FC236}">
                <a16:creationId xmlns:a16="http://schemas.microsoft.com/office/drawing/2014/main" id="{9B8EEA93-7EBA-4D33-8F0B-9383F447D8D8}"/>
              </a:ext>
            </a:extLst>
          </p:cNvPr>
          <p:cNvSpPr>
            <a:spLocks noGrp="1"/>
          </p:cNvSpPr>
          <p:nvPr>
            <p:ph sz="half" idx="1"/>
          </p:nvPr>
        </p:nvSpPr>
        <p:spPr/>
        <p:txBody>
          <a:bodyPr/>
          <a:lstStyle/>
          <a:p>
            <a:endParaRPr lang="fr-FR" dirty="0"/>
          </a:p>
        </p:txBody>
      </p:sp>
      <p:pic>
        <p:nvPicPr>
          <p:cNvPr id="7" name="Image 6">
            <a:extLst>
              <a:ext uri="{FF2B5EF4-FFF2-40B4-BE49-F238E27FC236}">
                <a16:creationId xmlns:a16="http://schemas.microsoft.com/office/drawing/2014/main" id="{CD06FAFC-BD34-4457-8EFF-3EEB5CD7EF97}"/>
              </a:ext>
            </a:extLst>
          </p:cNvPr>
          <p:cNvPicPr>
            <a:picLocks noChangeAspect="1"/>
          </p:cNvPicPr>
          <p:nvPr/>
        </p:nvPicPr>
        <p:blipFill>
          <a:blip r:embed="rId2"/>
          <a:stretch>
            <a:fillRect/>
          </a:stretch>
        </p:blipFill>
        <p:spPr>
          <a:xfrm>
            <a:off x="672612" y="3018291"/>
            <a:ext cx="4324725" cy="2491956"/>
          </a:xfrm>
          <a:prstGeom prst="rect">
            <a:avLst/>
          </a:prstGeom>
        </p:spPr>
      </p:pic>
      <p:sp>
        <p:nvSpPr>
          <p:cNvPr id="9" name="Espace réservé du contenu 8">
            <a:extLst>
              <a:ext uri="{FF2B5EF4-FFF2-40B4-BE49-F238E27FC236}">
                <a16:creationId xmlns:a16="http://schemas.microsoft.com/office/drawing/2014/main" id="{6E8A74E9-8DE5-4917-BABE-67F93869C8C4}"/>
              </a:ext>
            </a:extLst>
          </p:cNvPr>
          <p:cNvSpPr>
            <a:spLocks noGrp="1"/>
          </p:cNvSpPr>
          <p:nvPr>
            <p:ph sz="half" idx="2"/>
          </p:nvPr>
        </p:nvSpPr>
        <p:spPr/>
        <p:txBody>
          <a:bodyPr/>
          <a:lstStyle/>
          <a:p>
            <a:endParaRPr lang="fr-FR" dirty="0"/>
          </a:p>
        </p:txBody>
      </p:sp>
      <p:pic>
        <p:nvPicPr>
          <p:cNvPr id="12" name="Image 11">
            <a:extLst>
              <a:ext uri="{FF2B5EF4-FFF2-40B4-BE49-F238E27FC236}">
                <a16:creationId xmlns:a16="http://schemas.microsoft.com/office/drawing/2014/main" id="{D370BDB0-A32F-404C-8FD9-7A2EF01A4412}"/>
              </a:ext>
            </a:extLst>
          </p:cNvPr>
          <p:cNvPicPr>
            <a:picLocks noChangeAspect="1"/>
          </p:cNvPicPr>
          <p:nvPr/>
        </p:nvPicPr>
        <p:blipFill rotWithShape="1">
          <a:blip r:embed="rId3"/>
          <a:srcRect r="10444"/>
          <a:stretch/>
        </p:blipFill>
        <p:spPr>
          <a:xfrm>
            <a:off x="5492460" y="3018291"/>
            <a:ext cx="4893485" cy="1642597"/>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2435" y="539798"/>
            <a:ext cx="4705350" cy="1325563"/>
          </a:xfrm>
        </p:spPr>
        <p:txBody>
          <a:bodyPr/>
          <a:lstStyle/>
          <a:p>
            <a:r>
              <a:rPr lang="fr-FR" altLang="zh-CN" dirty="0">
                <a:sym typeface="+mn-ea"/>
              </a:rPr>
              <a:t>le pointeur intelligent 
</a:t>
            </a:r>
            <a:endParaRPr lang="zh-CN" altLang="en-US" dirty="0">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C++98</a:t>
            </a:r>
            <a:r>
              <a:rPr lang="fr-FR" altLang="zh-CN" dirty="0"/>
              <a:t>: la gestion de la mémoire</a:t>
            </a:r>
            <a:endParaRPr lang="zh-CN" altLang="en-US" dirty="0"/>
          </a:p>
        </p:txBody>
      </p:sp>
      <p:sp>
        <p:nvSpPr>
          <p:cNvPr id="4" name="Content Placeholder 3"/>
          <p:cNvSpPr>
            <a:spLocks noGrp="1"/>
          </p:cNvSpPr>
          <p:nvPr>
            <p:ph sz="half" idx="1"/>
          </p:nvPr>
        </p:nvSpPr>
        <p:spPr>
          <a:xfrm>
            <a:off x="576580" y="1713230"/>
            <a:ext cx="5181600" cy="4351338"/>
          </a:xfrm>
        </p:spPr>
        <p:txBody>
          <a:bodyPr>
            <a:normAutofit/>
          </a:bodyPr>
          <a:lstStyle/>
          <a:p>
            <a:r>
              <a:rPr lang="fr-FR" altLang="zh-CN" dirty="0"/>
              <a:t>Si le programmeur oublie de libérer le pointeur, cela entraînera une fuite de mémoire, etc., plus susceptible d’être utilisée par les pirates pour altérer la mémoire système afin de voler des données importantes.</a:t>
            </a:r>
          </a:p>
          <a:p>
            <a:r>
              <a:rPr lang="fr-FR" altLang="zh-CN" dirty="0"/>
              <a:t>If à return 1 du coup </a:t>
            </a:r>
            <a:r>
              <a:rPr lang="fr-FR" altLang="zh-CN" dirty="0" err="1"/>
              <a:t>delete</a:t>
            </a:r>
            <a:r>
              <a:rPr lang="fr-FR" altLang="zh-CN" dirty="0"/>
              <a:t> p n’est pas exécuté</a:t>
            </a:r>
            <a:endParaRPr lang="zh-CN" altLang="en-US" dirty="0"/>
          </a:p>
        </p:txBody>
      </p:sp>
      <p:pic>
        <p:nvPicPr>
          <p:cNvPr id="6" name="Image 5">
            <a:extLst>
              <a:ext uri="{FF2B5EF4-FFF2-40B4-BE49-F238E27FC236}">
                <a16:creationId xmlns:a16="http://schemas.microsoft.com/office/drawing/2014/main" id="{4E3754D6-E8AC-4AA4-B58D-0A20205AD2F4}"/>
              </a:ext>
            </a:extLst>
          </p:cNvPr>
          <p:cNvPicPr>
            <a:picLocks noChangeAspect="1"/>
          </p:cNvPicPr>
          <p:nvPr/>
        </p:nvPicPr>
        <p:blipFill>
          <a:blip r:embed="rId2"/>
          <a:stretch>
            <a:fillRect/>
          </a:stretch>
        </p:blipFill>
        <p:spPr>
          <a:xfrm>
            <a:off x="1411809" y="5574323"/>
            <a:ext cx="2303868" cy="733767"/>
          </a:xfrm>
          <a:prstGeom prst="rect">
            <a:avLst/>
          </a:prstGeom>
        </p:spPr>
      </p:pic>
      <p:pic>
        <p:nvPicPr>
          <p:cNvPr id="10" name="Image 9">
            <a:extLst>
              <a:ext uri="{FF2B5EF4-FFF2-40B4-BE49-F238E27FC236}">
                <a16:creationId xmlns:a16="http://schemas.microsoft.com/office/drawing/2014/main" id="{31539477-700C-4F7D-B120-C9065F9B7BA7}"/>
              </a:ext>
            </a:extLst>
          </p:cNvPr>
          <p:cNvPicPr>
            <a:picLocks noChangeAspect="1"/>
          </p:cNvPicPr>
          <p:nvPr/>
        </p:nvPicPr>
        <p:blipFill>
          <a:blip r:embed="rId3"/>
          <a:stretch>
            <a:fillRect/>
          </a:stretch>
        </p:blipFill>
        <p:spPr>
          <a:xfrm>
            <a:off x="5296629" y="1318846"/>
            <a:ext cx="6425366" cy="5499792"/>
          </a:xfrm>
          <a:prstGeom prst="rect">
            <a:avLst/>
          </a:prstGeom>
        </p:spPr>
      </p:pic>
      <p:cxnSp>
        <p:nvCxnSpPr>
          <p:cNvPr id="16" name="Straight Connector 2">
            <a:extLst>
              <a:ext uri="{FF2B5EF4-FFF2-40B4-BE49-F238E27FC236}">
                <a16:creationId xmlns:a16="http://schemas.microsoft.com/office/drawing/2014/main" id="{0D4C8221-575E-4E52-9348-2592C8826A87}"/>
              </a:ext>
            </a:extLst>
          </p:cNvPr>
          <p:cNvCxnSpPr/>
          <p:nvPr/>
        </p:nvCxnSpPr>
        <p:spPr>
          <a:xfrm>
            <a:off x="6593409" y="4884509"/>
            <a:ext cx="459740" cy="0"/>
          </a:xfrm>
          <a:prstGeom prst="line">
            <a:avLst/>
          </a:prstGeom>
          <a:ln w="3492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8" name="Straight Connector 4">
            <a:extLst>
              <a:ext uri="{FF2B5EF4-FFF2-40B4-BE49-F238E27FC236}">
                <a16:creationId xmlns:a16="http://schemas.microsoft.com/office/drawing/2014/main" id="{EC6492F4-1430-419F-B0E3-A859A5A4570E}"/>
              </a:ext>
            </a:extLst>
          </p:cNvPr>
          <p:cNvCxnSpPr/>
          <p:nvPr/>
        </p:nvCxnSpPr>
        <p:spPr>
          <a:xfrm>
            <a:off x="6026354" y="6340207"/>
            <a:ext cx="796925" cy="5715"/>
          </a:xfrm>
          <a:prstGeom prst="line">
            <a:avLst/>
          </a:prstGeom>
          <a:ln w="349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RAII </a:t>
            </a:r>
            <a:r>
              <a:rPr lang="zh-CN" altLang="en-US" dirty="0"/>
              <a:t>：</a:t>
            </a:r>
            <a:r>
              <a:rPr lang="en-US" altLang="zh-CN" dirty="0" err="1"/>
              <a:t>unique_ptr</a:t>
            </a:r>
            <a:endParaRPr lang="en-US" altLang="zh-CN" dirty="0"/>
          </a:p>
        </p:txBody>
      </p:sp>
      <p:pic>
        <p:nvPicPr>
          <p:cNvPr id="8" name="Image 7">
            <a:extLst>
              <a:ext uri="{FF2B5EF4-FFF2-40B4-BE49-F238E27FC236}">
                <a16:creationId xmlns:a16="http://schemas.microsoft.com/office/drawing/2014/main" id="{BE061F03-7D12-43AF-AA64-B6ABCF53863C}"/>
              </a:ext>
            </a:extLst>
          </p:cNvPr>
          <p:cNvPicPr>
            <a:picLocks noChangeAspect="1"/>
          </p:cNvPicPr>
          <p:nvPr/>
        </p:nvPicPr>
        <p:blipFill>
          <a:blip r:embed="rId3"/>
          <a:stretch>
            <a:fillRect/>
          </a:stretch>
        </p:blipFill>
        <p:spPr>
          <a:xfrm>
            <a:off x="6096000" y="1863969"/>
            <a:ext cx="5473406" cy="4660851"/>
          </a:xfrm>
          <a:prstGeom prst="rect">
            <a:avLst/>
          </a:prstGeom>
        </p:spPr>
      </p:pic>
      <p:pic>
        <p:nvPicPr>
          <p:cNvPr id="9" name="Image 8">
            <a:extLst>
              <a:ext uri="{FF2B5EF4-FFF2-40B4-BE49-F238E27FC236}">
                <a16:creationId xmlns:a16="http://schemas.microsoft.com/office/drawing/2014/main" id="{FE8DA12D-335F-4486-BF44-85DB76033A5C}"/>
              </a:ext>
            </a:extLst>
          </p:cNvPr>
          <p:cNvPicPr>
            <a:picLocks noChangeAspect="1"/>
          </p:cNvPicPr>
          <p:nvPr/>
        </p:nvPicPr>
        <p:blipFill>
          <a:blip r:embed="rId4"/>
          <a:stretch>
            <a:fillRect/>
          </a:stretch>
        </p:blipFill>
        <p:spPr>
          <a:xfrm>
            <a:off x="808892" y="5836799"/>
            <a:ext cx="2772874" cy="725559"/>
          </a:xfrm>
          <a:prstGeom prst="rect">
            <a:avLst/>
          </a:prstGeom>
        </p:spPr>
      </p:pic>
      <p:cxnSp>
        <p:nvCxnSpPr>
          <p:cNvPr id="11" name="Straight Connector 2">
            <a:extLst>
              <a:ext uri="{FF2B5EF4-FFF2-40B4-BE49-F238E27FC236}">
                <a16:creationId xmlns:a16="http://schemas.microsoft.com/office/drawing/2014/main" id="{FA549D2D-C923-4CCB-8A16-3F7539A8ED28}"/>
              </a:ext>
            </a:extLst>
          </p:cNvPr>
          <p:cNvCxnSpPr/>
          <p:nvPr/>
        </p:nvCxnSpPr>
        <p:spPr>
          <a:xfrm flipV="1">
            <a:off x="7559138" y="5152561"/>
            <a:ext cx="2115185" cy="10160"/>
          </a:xfrm>
          <a:prstGeom prst="line">
            <a:avLst/>
          </a:prstGeom>
          <a:ln w="3492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unique_ptr</a:t>
            </a:r>
            <a:r>
              <a:rPr lang="zh-CN" altLang="en-US" dirty="0"/>
              <a:t>：</a:t>
            </a:r>
          </a:p>
        </p:txBody>
      </p:sp>
      <p:sp>
        <p:nvSpPr>
          <p:cNvPr id="4" name="Content Placeholder 3"/>
          <p:cNvSpPr>
            <a:spLocks noGrp="1"/>
          </p:cNvSpPr>
          <p:nvPr>
            <p:ph sz="half" idx="1"/>
          </p:nvPr>
        </p:nvSpPr>
        <p:spPr>
          <a:xfrm>
            <a:off x="433705" y="1339850"/>
            <a:ext cx="4511968" cy="4351338"/>
          </a:xfrm>
        </p:spPr>
        <p:txBody>
          <a:bodyPr>
            <a:normAutofit fontScale="75000" lnSpcReduction="20000"/>
          </a:bodyPr>
          <a:lstStyle/>
          <a:p>
            <a:r>
              <a:rPr lang="fr-FR" altLang="zh-CN" dirty="0"/>
              <a:t>Avant </a:t>
            </a:r>
            <a:r>
              <a:rPr lang="en-US" altLang="zh-CN" dirty="0"/>
              <a:t>C++ 11</a:t>
            </a:r>
            <a:r>
              <a:rPr lang="zh-CN" altLang="en-US" dirty="0"/>
              <a:t>，</a:t>
            </a:r>
            <a:r>
              <a:rPr lang="fr-FR" altLang="zh-CN" dirty="0"/>
              <a:t>on dit</a:t>
            </a:r>
            <a:r>
              <a:rPr lang="zh-CN" altLang="en-US" dirty="0"/>
              <a:t>：</a:t>
            </a:r>
          </a:p>
          <a:p>
            <a:r>
              <a:rPr lang="zh-CN" altLang="en-US" dirty="0"/>
              <a:t>“</a:t>
            </a:r>
            <a:r>
              <a:rPr lang="fr-FR" altLang="zh-CN" dirty="0"/>
              <a:t>Après un pointeur, il y a  NULL pour éviter que le pointeur ne soit bloqué à vide ! "
</a:t>
            </a:r>
            <a:r>
              <a:rPr lang="en-US" altLang="zh-CN" dirty="0">
                <a:solidFill>
                  <a:schemeClr val="accent2">
                    <a:lumMod val="75000"/>
                  </a:schemeClr>
                </a:solidFill>
              </a:rPr>
              <a:t>delete p;</a:t>
            </a:r>
          </a:p>
          <a:p>
            <a:r>
              <a:rPr lang="en-US" altLang="zh-CN" dirty="0">
                <a:solidFill>
                  <a:schemeClr val="accent2">
                    <a:lumMod val="75000"/>
                  </a:schemeClr>
                </a:solidFill>
              </a:rPr>
              <a:t>p = </a:t>
            </a:r>
            <a:r>
              <a:rPr lang="en-US" altLang="zh-CN" dirty="0" err="1">
                <a:solidFill>
                  <a:schemeClr val="accent2">
                    <a:lumMod val="75000"/>
                  </a:schemeClr>
                </a:solidFill>
              </a:rPr>
              <a:t>nullptr</a:t>
            </a:r>
            <a:r>
              <a:rPr lang="en-US" altLang="zh-CN" dirty="0">
                <a:solidFill>
                  <a:schemeClr val="accent2">
                    <a:lumMod val="75000"/>
                  </a:schemeClr>
                </a:solidFill>
              </a:rPr>
              <a:t>;</a:t>
            </a:r>
            <a:endParaRPr lang="en-US" dirty="0">
              <a:solidFill>
                <a:schemeClr val="accent2">
                  <a:lumMod val="75000"/>
                </a:schemeClr>
              </a:solidFill>
            </a:endParaRPr>
          </a:p>
          <a:p>
            <a:r>
              <a:rPr lang="en-US" dirty="0" err="1"/>
              <a:t>unique_ptr</a:t>
            </a:r>
            <a:r>
              <a:rPr lang="en-US" dirty="0"/>
              <a:t> </a:t>
            </a:r>
            <a:r>
              <a:rPr lang="fr-FR" altLang="zh-CN" dirty="0"/>
              <a:t>Les encapsule en tant qu’opération</a:t>
            </a:r>
          </a:p>
          <a:p>
            <a:r>
              <a:rPr lang="en-US" altLang="zh-CN" dirty="0">
                <a:solidFill>
                  <a:schemeClr val="accent1">
                    <a:lumMod val="75000"/>
                  </a:schemeClr>
                </a:solidFill>
              </a:rPr>
              <a:t>p = </a:t>
            </a:r>
            <a:r>
              <a:rPr lang="en-US" altLang="zh-CN" dirty="0" err="1">
                <a:solidFill>
                  <a:schemeClr val="accent1">
                    <a:lumMod val="75000"/>
                  </a:schemeClr>
                </a:solidFill>
              </a:rPr>
              <a:t>nullptr</a:t>
            </a:r>
            <a:r>
              <a:rPr lang="en-US" altLang="zh-CN" dirty="0">
                <a:solidFill>
                  <a:schemeClr val="accent1">
                    <a:lumMod val="75000"/>
                  </a:schemeClr>
                </a:solidFill>
              </a:rPr>
              <a:t>;      </a:t>
            </a:r>
            <a:r>
              <a:rPr lang="en-US" altLang="zh-CN" dirty="0">
                <a:solidFill>
                  <a:schemeClr val="accent6">
                    <a:lumMod val="75000"/>
                  </a:schemeClr>
                </a:solidFill>
              </a:rPr>
              <a:t>// </a:t>
            </a:r>
            <a:r>
              <a:rPr lang="fr-FR" altLang="zh-CN" dirty="0">
                <a:solidFill>
                  <a:schemeClr val="accent6">
                    <a:lumMod val="75000"/>
                  </a:schemeClr>
                </a:solidFill>
              </a:rPr>
              <a:t>Équivalent à</a:t>
            </a:r>
            <a:r>
              <a:rPr lang="zh-CN" altLang="en-US" dirty="0">
                <a:solidFill>
                  <a:schemeClr val="accent6">
                    <a:lumMod val="75000"/>
                  </a:schemeClr>
                </a:solidFill>
              </a:rPr>
              <a:t>：</a:t>
            </a:r>
            <a:r>
              <a:rPr lang="en-US" altLang="zh-CN" dirty="0" err="1">
                <a:solidFill>
                  <a:schemeClr val="accent6">
                    <a:lumMod val="75000"/>
                  </a:schemeClr>
                </a:solidFill>
              </a:rPr>
              <a:t>p.reset</a:t>
            </a:r>
            <a:r>
              <a:rPr lang="en-US" altLang="zh-CN" dirty="0">
                <a:solidFill>
                  <a:schemeClr val="accent6">
                    <a:lumMod val="75000"/>
                  </a:schemeClr>
                </a:solidFill>
              </a:rPr>
              <a:t>()</a:t>
            </a:r>
            <a:endParaRPr lang="en-US" altLang="zh-CN" dirty="0"/>
          </a:p>
          <a:p>
            <a:r>
              <a:rPr lang="fr-FR" altLang="zh-CN" dirty="0"/>
              <a:t>Il ne conserve pas un pointeur vide, incarnant l’idée d'« encapsulation : immuabilité » orientée objet.</a:t>
            </a:r>
            <a:endParaRPr lang="zh-CN" altLang="en-US" dirty="0"/>
          </a:p>
        </p:txBody>
      </p:sp>
      <p:sp>
        <p:nvSpPr>
          <p:cNvPr id="3" name="Right Brace 2"/>
          <p:cNvSpPr/>
          <p:nvPr/>
        </p:nvSpPr>
        <p:spPr>
          <a:xfrm>
            <a:off x="1699748" y="2498359"/>
            <a:ext cx="207645" cy="825500"/>
          </a:xfrm>
          <a:prstGeom prst="rightBrace">
            <a:avLst/>
          </a:prstGeom>
          <a:ln w="34925">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Image 4">
            <a:extLst>
              <a:ext uri="{FF2B5EF4-FFF2-40B4-BE49-F238E27FC236}">
                <a16:creationId xmlns:a16="http://schemas.microsoft.com/office/drawing/2014/main" id="{2933634C-0821-4665-9E0A-DDC7CA0B2ED1}"/>
              </a:ext>
            </a:extLst>
          </p:cNvPr>
          <p:cNvPicPr>
            <a:picLocks noChangeAspect="1"/>
          </p:cNvPicPr>
          <p:nvPr/>
        </p:nvPicPr>
        <p:blipFill>
          <a:blip r:embed="rId3"/>
          <a:stretch>
            <a:fillRect/>
          </a:stretch>
        </p:blipFill>
        <p:spPr>
          <a:xfrm>
            <a:off x="756838" y="5582602"/>
            <a:ext cx="1932851" cy="861500"/>
          </a:xfrm>
          <a:prstGeom prst="rect">
            <a:avLst/>
          </a:prstGeom>
        </p:spPr>
      </p:pic>
      <p:sp>
        <p:nvSpPr>
          <p:cNvPr id="7" name="Espace réservé du contenu 6">
            <a:extLst>
              <a:ext uri="{FF2B5EF4-FFF2-40B4-BE49-F238E27FC236}">
                <a16:creationId xmlns:a16="http://schemas.microsoft.com/office/drawing/2014/main" id="{EBF24C26-7343-4C91-A837-D16F68C00B2D}"/>
              </a:ext>
            </a:extLst>
          </p:cNvPr>
          <p:cNvSpPr>
            <a:spLocks noGrp="1"/>
          </p:cNvSpPr>
          <p:nvPr>
            <p:ph sz="half" idx="2"/>
          </p:nvPr>
        </p:nvSpPr>
        <p:spPr/>
        <p:txBody>
          <a:bodyPr>
            <a:normAutofit fontScale="75000" lnSpcReduction="20000"/>
          </a:bodyPr>
          <a:lstStyle/>
          <a:p>
            <a:endParaRPr lang="fr-FR"/>
          </a:p>
        </p:txBody>
      </p:sp>
      <p:pic>
        <p:nvPicPr>
          <p:cNvPr id="9" name="Image 8">
            <a:extLst>
              <a:ext uri="{FF2B5EF4-FFF2-40B4-BE49-F238E27FC236}">
                <a16:creationId xmlns:a16="http://schemas.microsoft.com/office/drawing/2014/main" id="{B70A4C81-818B-473E-8699-CF6DE353EAEC}"/>
              </a:ext>
            </a:extLst>
          </p:cNvPr>
          <p:cNvPicPr>
            <a:picLocks noChangeAspect="1"/>
          </p:cNvPicPr>
          <p:nvPr/>
        </p:nvPicPr>
        <p:blipFill>
          <a:blip r:embed="rId4"/>
          <a:stretch>
            <a:fillRect/>
          </a:stretch>
        </p:blipFill>
        <p:spPr>
          <a:xfrm>
            <a:off x="4977290" y="-32506"/>
            <a:ext cx="6290672"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Moderne : C++11 a introduit </a:t>
            </a:r>
            <a:r>
              <a:rPr lang="en-US" altLang="zh-CN" dirty="0"/>
              <a:t>range-based for-loop</a:t>
            </a:r>
          </a:p>
        </p:txBody>
      </p:sp>
      <p:pic>
        <p:nvPicPr>
          <p:cNvPr id="4" name="Content Placeholder 3"/>
          <p:cNvPicPr>
            <a:picLocks noGrp="1" noChangeAspect="1"/>
          </p:cNvPicPr>
          <p:nvPr>
            <p:ph idx="1"/>
          </p:nvPr>
        </p:nvPicPr>
        <p:blipFill>
          <a:blip r:embed="rId2"/>
          <a:stretch>
            <a:fillRect/>
          </a:stretch>
        </p:blipFill>
        <p:spPr>
          <a:xfrm>
            <a:off x="3676015" y="2214880"/>
            <a:ext cx="4457700" cy="3571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unique_ptr</a:t>
            </a:r>
            <a:r>
              <a:rPr lang="zh-CN" altLang="en-US" dirty="0"/>
              <a:t>：</a:t>
            </a:r>
            <a:r>
              <a:rPr lang="fr-FR" altLang="zh-CN" dirty="0"/>
              <a:t>La copie est interdite</a:t>
            </a:r>
            <a:endParaRPr lang="zh-CN" altLang="en-US" dirty="0"/>
          </a:p>
        </p:txBody>
      </p:sp>
      <p:sp>
        <p:nvSpPr>
          <p:cNvPr id="3" name="Content Placeholder 2"/>
          <p:cNvSpPr>
            <a:spLocks noGrp="1"/>
          </p:cNvSpPr>
          <p:nvPr>
            <p:ph sz="half" idx="1"/>
          </p:nvPr>
        </p:nvSpPr>
        <p:spPr>
          <a:xfrm>
            <a:off x="647700" y="1400810"/>
            <a:ext cx="5181600" cy="4351338"/>
          </a:xfrm>
        </p:spPr>
        <p:txBody>
          <a:bodyPr/>
          <a:lstStyle/>
          <a:p>
            <a:r>
              <a:rPr lang="en-US" sz="1600" dirty="0">
                <a:sym typeface="+mn-ea"/>
              </a:rPr>
              <a:t>Avec </a:t>
            </a:r>
            <a:r>
              <a:rPr lang="en-US" sz="1600" dirty="0" err="1">
                <a:sym typeface="+mn-ea"/>
              </a:rPr>
              <a:t>unique_ptr</a:t>
            </a:r>
            <a:r>
              <a:rPr lang="en-US" sz="1600" dirty="0">
                <a:sym typeface="+mn-ea"/>
              </a:rPr>
              <a:t> </a:t>
            </a:r>
            <a:r>
              <a:rPr lang="fr-FR" sz="1600" dirty="0">
                <a:sym typeface="+mn-ea"/>
              </a:rPr>
              <a:t>l</a:t>
            </a:r>
            <a:r>
              <a:rPr lang="fr-FR" altLang="zh-CN" sz="1600" dirty="0">
                <a:sym typeface="+mn-ea"/>
              </a:rPr>
              <a:t>es gens débutant rencontrent souvent ce problème</a:t>
            </a:r>
            <a:r>
              <a:rPr lang="zh-CN" altLang="en-US" sz="1600" dirty="0">
                <a:sym typeface="+mn-ea"/>
              </a:rPr>
              <a:t>：</a:t>
            </a:r>
          </a:p>
          <a:p>
            <a:r>
              <a:rPr lang="zh-CN" altLang="en-US" sz="1600" dirty="0">
                <a:sym typeface="+mn-ea"/>
              </a:rPr>
              <a:t>“</a:t>
            </a:r>
            <a:r>
              <a:rPr lang="fr-FR" altLang="zh-CN" sz="1600" dirty="0">
                <a:sym typeface="+mn-ea"/>
              </a:rPr>
              <a:t>je veux passer un pointeur à la fonction comme argument, que dois-je faire si je fais cette erreur!</a:t>
            </a:r>
            <a:r>
              <a:rPr lang="zh-CN" altLang="en-US" sz="1600" dirty="0">
                <a:sym typeface="+mn-ea"/>
              </a:rPr>
              <a:t>”</a:t>
            </a:r>
          </a:p>
          <a:p>
            <a:r>
              <a:rPr lang="fr-FR" altLang="zh-CN" sz="1600" dirty="0">
                <a:sym typeface="+mn-ea"/>
              </a:rPr>
              <a:t>C’est parce que </a:t>
            </a:r>
            <a:r>
              <a:rPr lang="en-US" altLang="zh-CN" sz="1600" dirty="0">
                <a:sym typeface="+mn-ea"/>
              </a:rPr>
              <a:t>a </a:t>
            </a:r>
            <a:r>
              <a:rPr lang="fr-FR" altLang="zh-CN" sz="1600" dirty="0">
                <a:sym typeface="+mn-ea"/>
              </a:rPr>
              <a:t> </a:t>
            </a:r>
            <a:r>
              <a:rPr lang="fr-FR" altLang="zh-CN" sz="1600" dirty="0">
                <a:solidFill>
                  <a:srgbClr val="FF0000"/>
                </a:solidFill>
                <a:sym typeface="+mn-ea"/>
              </a:rPr>
              <a:t>le constructeur de copie de </a:t>
            </a:r>
            <a:r>
              <a:rPr lang="en-US" altLang="zh-CN" sz="1600" dirty="0" err="1">
                <a:solidFill>
                  <a:srgbClr val="FF0000"/>
                </a:solidFill>
                <a:sym typeface="+mn-ea"/>
              </a:rPr>
              <a:t>unique_ptr</a:t>
            </a:r>
            <a:r>
              <a:rPr lang="en-US" altLang="zh-CN" sz="1600" dirty="0">
                <a:solidFill>
                  <a:srgbClr val="FF0000"/>
                </a:solidFill>
                <a:sym typeface="+mn-ea"/>
              </a:rPr>
              <a:t>=delete</a:t>
            </a:r>
            <a:r>
              <a:rPr lang="en-US" altLang="zh-CN" sz="1600" dirty="0">
                <a:sym typeface="+mn-ea"/>
              </a:rPr>
              <a:t>.</a:t>
            </a:r>
            <a:r>
              <a:rPr lang="fr-FR" altLang="zh-CN" sz="1600" dirty="0">
                <a:sym typeface="+mn-ea"/>
              </a:rPr>
              <a:t> Pourquoi a-t-il supprimé le constructeur de copie ?
Pour </a:t>
            </a:r>
            <a:r>
              <a:rPr lang="fr-FR" altLang="zh-CN" sz="1600" dirty="0">
                <a:solidFill>
                  <a:srgbClr val="FF0000"/>
                </a:solidFill>
                <a:sym typeface="+mn-ea"/>
              </a:rPr>
              <a:t>éviter le</a:t>
            </a:r>
            <a:r>
              <a:rPr lang="zh-CN" altLang="en-US" sz="1600" dirty="0">
                <a:solidFill>
                  <a:srgbClr val="FF0000"/>
                </a:solidFill>
                <a:sym typeface="+mn-ea"/>
              </a:rPr>
              <a:t>（</a:t>
            </a:r>
            <a:r>
              <a:rPr lang="en-US" altLang="zh-CN" sz="1600" dirty="0">
                <a:solidFill>
                  <a:srgbClr val="FF0000"/>
                </a:solidFill>
                <a:sym typeface="+mn-ea"/>
              </a:rPr>
              <a:t>double free)</a:t>
            </a:r>
            <a:endParaRPr lang="zh-CN" altLang="en-US" sz="1600" dirty="0">
              <a:solidFill>
                <a:srgbClr val="FF0000"/>
              </a:solidFill>
              <a:sym typeface="+mn-ea"/>
            </a:endParaRPr>
          </a:p>
        </p:txBody>
      </p:sp>
      <p:pic>
        <p:nvPicPr>
          <p:cNvPr id="4" name="Image 3">
            <a:extLst>
              <a:ext uri="{FF2B5EF4-FFF2-40B4-BE49-F238E27FC236}">
                <a16:creationId xmlns:a16="http://schemas.microsoft.com/office/drawing/2014/main" id="{77BF61DB-4E78-453B-A6A5-FA89F1B51AAC}"/>
              </a:ext>
            </a:extLst>
          </p:cNvPr>
          <p:cNvPicPr>
            <a:picLocks noChangeAspect="1"/>
          </p:cNvPicPr>
          <p:nvPr/>
        </p:nvPicPr>
        <p:blipFill>
          <a:blip r:embed="rId2"/>
          <a:stretch>
            <a:fillRect/>
          </a:stretch>
        </p:blipFill>
        <p:spPr>
          <a:xfrm>
            <a:off x="57151" y="5186871"/>
            <a:ext cx="7086599" cy="1615234"/>
          </a:xfrm>
          <a:prstGeom prst="rect">
            <a:avLst/>
          </a:prstGeom>
        </p:spPr>
      </p:pic>
      <p:pic>
        <p:nvPicPr>
          <p:cNvPr id="9" name="Image 8">
            <a:extLst>
              <a:ext uri="{FF2B5EF4-FFF2-40B4-BE49-F238E27FC236}">
                <a16:creationId xmlns:a16="http://schemas.microsoft.com/office/drawing/2014/main" id="{AC4D553D-E320-43B6-82A2-9ACE3FB3B069}"/>
              </a:ext>
            </a:extLst>
          </p:cNvPr>
          <p:cNvPicPr>
            <a:picLocks noChangeAspect="1"/>
          </p:cNvPicPr>
          <p:nvPr/>
        </p:nvPicPr>
        <p:blipFill>
          <a:blip r:embed="rId3"/>
          <a:stretch>
            <a:fillRect/>
          </a:stretch>
        </p:blipFill>
        <p:spPr>
          <a:xfrm>
            <a:off x="6419849" y="0"/>
            <a:ext cx="4740051" cy="517823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a:t>
            </a:r>
            <a:r>
              <a:rPr lang="en-US" altLang="zh-CN" dirty="0"/>
              <a:t>1</a:t>
            </a:r>
            <a:r>
              <a:rPr lang="zh-CN" altLang="en-US" dirty="0"/>
              <a:t>：</a:t>
            </a:r>
            <a:r>
              <a:rPr lang="fr-FR" altLang="zh-CN" dirty="0"/>
              <a:t>le pointeur classique</a:t>
            </a:r>
            <a:r>
              <a:rPr lang="zh-CN" altLang="en-US" dirty="0"/>
              <a:t>（</a:t>
            </a:r>
            <a:r>
              <a:rPr lang="en-US" altLang="zh-CN" dirty="0"/>
              <a:t>C *</a:t>
            </a:r>
            <a:r>
              <a:rPr lang="zh-CN" altLang="en-US" dirty="0"/>
              <a:t>）</a:t>
            </a:r>
          </a:p>
        </p:txBody>
      </p:sp>
      <p:sp>
        <p:nvSpPr>
          <p:cNvPr id="3" name="Content Placeholder 2"/>
          <p:cNvSpPr>
            <a:spLocks noGrp="1"/>
          </p:cNvSpPr>
          <p:nvPr>
            <p:ph sz="half" idx="1"/>
          </p:nvPr>
        </p:nvSpPr>
        <p:spPr>
          <a:xfrm>
            <a:off x="857249" y="1652954"/>
            <a:ext cx="4936881" cy="4097582"/>
          </a:xfrm>
        </p:spPr>
        <p:txBody>
          <a:bodyPr>
            <a:normAutofit fontScale="92500"/>
          </a:bodyPr>
          <a:lstStyle/>
          <a:p>
            <a:r>
              <a:rPr lang="fr-FR" altLang="zh-CN" dirty="0"/>
              <a:t>La résolution de ce problème doit être discutée dans deux situations.
La première est que </a:t>
            </a:r>
            <a:r>
              <a:rPr lang="fr-FR" altLang="zh-CN" dirty="0" err="1"/>
              <a:t>func</a:t>
            </a:r>
            <a:r>
              <a:rPr lang="fr-FR" altLang="zh-CN" dirty="0"/>
              <a:t>() n’a pas réellement besoin de « prendre » possession de ressources</a:t>
            </a:r>
            <a:r>
              <a:rPr lang="zh-CN" altLang="en-US" dirty="0"/>
              <a:t>（</a:t>
            </a:r>
            <a:r>
              <a:rPr lang="en-US" altLang="zh-CN" dirty="0"/>
              <a:t>ownership</a:t>
            </a:r>
            <a:r>
              <a:rPr lang="zh-CN" altLang="en-US" dirty="0"/>
              <a:t>）</a:t>
            </a:r>
            <a:r>
              <a:rPr lang="fr-FR" altLang="zh-CN" dirty="0"/>
              <a:t>Par exemple, dans cet exemple, </a:t>
            </a:r>
            <a:r>
              <a:rPr lang="fr-FR" altLang="zh-CN" dirty="0" err="1"/>
              <a:t>func</a:t>
            </a:r>
            <a:r>
              <a:rPr lang="fr-FR" altLang="zh-CN" dirty="0"/>
              <a:t>() appelle simplement une fonction membre de p, et ne prend pas le pouvoir de contrôler le cycle de vie de l’objet.</a:t>
            </a:r>
            <a:endParaRPr lang="zh-CN" altLang="en-US" dirty="0"/>
          </a:p>
        </p:txBody>
      </p:sp>
      <p:pic>
        <p:nvPicPr>
          <p:cNvPr id="6" name="Image 5">
            <a:extLst>
              <a:ext uri="{FF2B5EF4-FFF2-40B4-BE49-F238E27FC236}">
                <a16:creationId xmlns:a16="http://schemas.microsoft.com/office/drawing/2014/main" id="{96B41C1C-8A3B-44B9-B704-54615F532BB1}"/>
              </a:ext>
            </a:extLst>
          </p:cNvPr>
          <p:cNvPicPr>
            <a:picLocks noChangeAspect="1"/>
          </p:cNvPicPr>
          <p:nvPr/>
        </p:nvPicPr>
        <p:blipFill>
          <a:blip r:embed="rId2"/>
          <a:stretch>
            <a:fillRect/>
          </a:stretch>
        </p:blipFill>
        <p:spPr>
          <a:xfrm>
            <a:off x="6805246" y="1035845"/>
            <a:ext cx="4358054" cy="5822155"/>
          </a:xfrm>
          <a:prstGeom prst="rect">
            <a:avLst/>
          </a:prstGeom>
        </p:spPr>
      </p:pic>
      <p:cxnSp>
        <p:nvCxnSpPr>
          <p:cNvPr id="11" name="Straight Connector 8">
            <a:extLst>
              <a:ext uri="{FF2B5EF4-FFF2-40B4-BE49-F238E27FC236}">
                <a16:creationId xmlns:a16="http://schemas.microsoft.com/office/drawing/2014/main" id="{1BA7A34A-C51C-4268-9F0C-18D2D4C994A6}"/>
              </a:ext>
            </a:extLst>
          </p:cNvPr>
          <p:cNvCxnSpPr/>
          <p:nvPr/>
        </p:nvCxnSpPr>
        <p:spPr>
          <a:xfrm>
            <a:off x="7739380" y="6434309"/>
            <a:ext cx="733425" cy="1016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Straight Connector 9">
            <a:extLst>
              <a:ext uri="{FF2B5EF4-FFF2-40B4-BE49-F238E27FC236}">
                <a16:creationId xmlns:a16="http://schemas.microsoft.com/office/drawing/2014/main" id="{BF1C0C5F-1C52-4887-B525-A2409D82A1FD}"/>
              </a:ext>
            </a:extLst>
          </p:cNvPr>
          <p:cNvCxnSpPr/>
          <p:nvPr/>
        </p:nvCxnSpPr>
        <p:spPr>
          <a:xfrm>
            <a:off x="7831748" y="5204118"/>
            <a:ext cx="443230" cy="508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19009150-32CD-489F-A6FD-7F50E5F4B56B}"/>
              </a:ext>
            </a:extLst>
          </p:cNvPr>
          <p:cNvPicPr>
            <a:picLocks noChangeAspect="1"/>
          </p:cNvPicPr>
          <p:nvPr/>
        </p:nvPicPr>
        <p:blipFill>
          <a:blip r:embed="rId3"/>
          <a:stretch>
            <a:fillRect/>
          </a:stretch>
        </p:blipFill>
        <p:spPr>
          <a:xfrm>
            <a:off x="417634" y="5899269"/>
            <a:ext cx="3226778" cy="949939"/>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solution</a:t>
            </a:r>
            <a:r>
              <a:rPr lang="en-US" altLang="zh-CN" dirty="0">
                <a:sym typeface="+mn-ea"/>
              </a:rPr>
              <a:t>2</a:t>
            </a:r>
            <a:r>
              <a:rPr lang="zh-CN" altLang="en-US" dirty="0">
                <a:sym typeface="+mn-ea"/>
              </a:rPr>
              <a:t>：</a:t>
            </a:r>
            <a:r>
              <a:rPr lang="en-US" altLang="zh-CN" dirty="0" err="1">
                <a:sym typeface="+mn-ea"/>
              </a:rPr>
              <a:t>unique_ptr</a:t>
            </a:r>
            <a:r>
              <a:rPr lang="en-US" altLang="zh-CN" dirty="0">
                <a:sym typeface="+mn-ea"/>
              </a:rPr>
              <a:t>  avec </a:t>
            </a:r>
            <a:r>
              <a:rPr lang="fr-FR" altLang="zh-CN" dirty="0">
                <a:sym typeface="+mn-ea"/>
              </a:rPr>
              <a:t>std::move</a:t>
            </a:r>
            <a:endParaRPr lang="en-US" dirty="0"/>
          </a:p>
        </p:txBody>
      </p:sp>
      <p:sp>
        <p:nvSpPr>
          <p:cNvPr id="3" name="Content Placeholder 2"/>
          <p:cNvSpPr>
            <a:spLocks noGrp="1"/>
          </p:cNvSpPr>
          <p:nvPr>
            <p:ph sz="half" idx="1"/>
          </p:nvPr>
        </p:nvSpPr>
        <p:spPr>
          <a:xfrm>
            <a:off x="612531" y="1509102"/>
            <a:ext cx="4469421" cy="4351338"/>
          </a:xfrm>
        </p:spPr>
        <p:txBody>
          <a:bodyPr>
            <a:normAutofit fontScale="85000" lnSpcReduction="10000"/>
          </a:bodyPr>
          <a:lstStyle/>
          <a:p>
            <a:r>
              <a:rPr lang="fr-FR" altLang="zh-CN" dirty="0">
                <a:sym typeface="+mn-ea"/>
              </a:rPr>
              <a:t>La seconde est que votre </a:t>
            </a:r>
            <a:r>
              <a:rPr lang="fr-FR" altLang="zh-CN" dirty="0" err="1">
                <a:sym typeface="+mn-ea"/>
              </a:rPr>
              <a:t>func</a:t>
            </a:r>
            <a:r>
              <a:rPr lang="fr-FR" altLang="zh-CN" dirty="0">
                <a:sym typeface="+mn-ea"/>
              </a:rPr>
              <a:t>() doit « enlever » la possession des ressources. Par exemple, dans l’exemple de droite, </a:t>
            </a:r>
            <a:r>
              <a:rPr lang="fr-FR" altLang="zh-CN" dirty="0" err="1">
                <a:sym typeface="+mn-ea"/>
              </a:rPr>
              <a:t>func</a:t>
            </a:r>
            <a:r>
              <a:rPr lang="fr-FR" altLang="zh-CN" dirty="0">
                <a:sym typeface="+mn-ea"/>
              </a:rPr>
              <a:t> place un pointeur dans une </a:t>
            </a:r>
            <a:r>
              <a:rPr lang="fr-FR" altLang="zh-CN" dirty="0" err="1">
                <a:sym typeface="+mn-ea"/>
              </a:rPr>
              <a:t>vector</a:t>
            </a:r>
            <a:r>
              <a:rPr lang="fr-FR" altLang="zh-CN" dirty="0">
                <a:sym typeface="+mn-ea"/>
              </a:rPr>
              <a:t> globale, et la durée de vie de p deviendra aussi longue que l’</a:t>
            </a:r>
            <a:r>
              <a:rPr lang="fr-FR" altLang="zh-CN" dirty="0" err="1">
                <a:sym typeface="+mn-ea"/>
              </a:rPr>
              <a:t>objlist</a:t>
            </a:r>
            <a:r>
              <a:rPr lang="fr-FR" altLang="zh-CN" dirty="0">
                <a:sym typeface="+mn-ea"/>
              </a:rPr>
              <a:t>. Par conséquent, il est nécessaire de prendre en charge la puissance du cycle de vie de l’objet.
En fonction de votre situation, décidez quelle solution choisir.</a:t>
            </a:r>
            <a:endParaRPr lang="en-US" dirty="0"/>
          </a:p>
        </p:txBody>
      </p:sp>
      <p:pic>
        <p:nvPicPr>
          <p:cNvPr id="8" name="Image 7">
            <a:extLst>
              <a:ext uri="{FF2B5EF4-FFF2-40B4-BE49-F238E27FC236}">
                <a16:creationId xmlns:a16="http://schemas.microsoft.com/office/drawing/2014/main" id="{9296B44A-36F7-402F-A050-AECCA47EE850}"/>
              </a:ext>
            </a:extLst>
          </p:cNvPr>
          <p:cNvPicPr>
            <a:picLocks noChangeAspect="1"/>
          </p:cNvPicPr>
          <p:nvPr/>
        </p:nvPicPr>
        <p:blipFill>
          <a:blip r:embed="rId2"/>
          <a:stretch>
            <a:fillRect/>
          </a:stretch>
        </p:blipFill>
        <p:spPr>
          <a:xfrm>
            <a:off x="5117123" y="1415329"/>
            <a:ext cx="6046177" cy="5383133"/>
          </a:xfrm>
          <a:prstGeom prst="rect">
            <a:avLst/>
          </a:prstGeom>
        </p:spPr>
      </p:pic>
      <p:pic>
        <p:nvPicPr>
          <p:cNvPr id="10" name="Image 9">
            <a:extLst>
              <a:ext uri="{FF2B5EF4-FFF2-40B4-BE49-F238E27FC236}">
                <a16:creationId xmlns:a16="http://schemas.microsoft.com/office/drawing/2014/main" id="{4BA45937-E0B7-4CC0-ACE9-F486E0E7C4FC}"/>
              </a:ext>
            </a:extLst>
          </p:cNvPr>
          <p:cNvPicPr>
            <a:picLocks noChangeAspect="1"/>
          </p:cNvPicPr>
          <p:nvPr/>
        </p:nvPicPr>
        <p:blipFill>
          <a:blip r:embed="rId3"/>
          <a:stretch>
            <a:fillRect/>
          </a:stretch>
        </p:blipFill>
        <p:spPr>
          <a:xfrm>
            <a:off x="980341" y="5545346"/>
            <a:ext cx="2934433" cy="1253116"/>
          </a:xfrm>
          <a:prstGeom prst="rect">
            <a:avLst/>
          </a:prstGeom>
        </p:spPr>
      </p:pic>
      <p:cxnSp>
        <p:nvCxnSpPr>
          <p:cNvPr id="11" name="Straight Connector 8">
            <a:extLst>
              <a:ext uri="{FF2B5EF4-FFF2-40B4-BE49-F238E27FC236}">
                <a16:creationId xmlns:a16="http://schemas.microsoft.com/office/drawing/2014/main" id="{35EF81B1-C8D6-4A56-B3AB-20FDDAF5CE13}"/>
              </a:ext>
            </a:extLst>
          </p:cNvPr>
          <p:cNvCxnSpPr/>
          <p:nvPr/>
        </p:nvCxnSpPr>
        <p:spPr>
          <a:xfrm>
            <a:off x="5690088" y="6325527"/>
            <a:ext cx="1130935" cy="889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93247"/>
            <a:ext cx="10760319" cy="1325563"/>
          </a:xfrm>
        </p:spPr>
        <p:txBody>
          <a:bodyPr>
            <a:normAutofit/>
          </a:bodyPr>
          <a:lstStyle/>
          <a:p>
            <a:r>
              <a:rPr lang="fr-FR" altLang="zh-CN" dirty="0"/>
              <a:t>Vous souhaitez toujours avoir accès après avoir remis le contrôle</a:t>
            </a:r>
            <a:r>
              <a:rPr lang="en-US" altLang="zh-CN" dirty="0"/>
              <a:t> p </a:t>
            </a:r>
            <a:r>
              <a:rPr lang="fr-FR" altLang="zh-CN" dirty="0"/>
              <a:t>L’objet vers lequel il pointe</a:t>
            </a:r>
            <a:endParaRPr lang="zh-CN" altLang="en-US" dirty="0"/>
          </a:p>
        </p:txBody>
      </p:sp>
      <p:sp>
        <p:nvSpPr>
          <p:cNvPr id="3" name="Content Placeholder 2"/>
          <p:cNvSpPr>
            <a:spLocks noGrp="1"/>
          </p:cNvSpPr>
          <p:nvPr>
            <p:ph sz="half" idx="1"/>
          </p:nvPr>
        </p:nvSpPr>
        <p:spPr>
          <a:xfrm>
            <a:off x="647700" y="1336431"/>
            <a:ext cx="3858358" cy="4840532"/>
          </a:xfrm>
        </p:spPr>
        <p:txBody>
          <a:bodyPr>
            <a:normAutofit/>
          </a:bodyPr>
          <a:lstStyle/>
          <a:p>
            <a:r>
              <a:rPr lang="fr-FR" altLang="zh-CN" dirty="0">
                <a:sym typeface="+mn-ea"/>
              </a:rPr>
              <a:t>Solution 2, nous rencontrons parfois le besoin d’accéder à des objets après avoir remis le contrôle.
Si vous utilisez toujours p pour accéder, car il est déplacé par le constructeur move, p est devenu un pointeur </a:t>
            </a:r>
            <a:r>
              <a:rPr lang="fr-FR" altLang="zh-CN" dirty="0" err="1">
                <a:sym typeface="+mn-ea"/>
              </a:rPr>
              <a:t>null</a:t>
            </a:r>
            <a:r>
              <a:rPr lang="fr-FR" altLang="zh-CN" dirty="0">
                <a:sym typeface="+mn-ea"/>
              </a:rPr>
              <a:t> et l’erreur se produit.</a:t>
            </a:r>
            <a:endParaRPr lang="zh-CN" altLang="en-US" dirty="0"/>
          </a:p>
        </p:txBody>
      </p:sp>
      <p:sp>
        <p:nvSpPr>
          <p:cNvPr id="5" name="Espace réservé du contenu 4">
            <a:extLst>
              <a:ext uri="{FF2B5EF4-FFF2-40B4-BE49-F238E27FC236}">
                <a16:creationId xmlns:a16="http://schemas.microsoft.com/office/drawing/2014/main" id="{9C6551A1-65B7-4820-ADD4-6119F1A819C5}"/>
              </a:ext>
            </a:extLst>
          </p:cNvPr>
          <p:cNvSpPr>
            <a:spLocks noGrp="1"/>
          </p:cNvSpPr>
          <p:nvPr>
            <p:ph sz="half" idx="2"/>
          </p:nvPr>
        </p:nvSpPr>
        <p:spPr/>
        <p:txBody>
          <a:bodyPr>
            <a:normAutofit/>
          </a:bodyPr>
          <a:lstStyle/>
          <a:p>
            <a:endParaRPr lang="fr-FR"/>
          </a:p>
        </p:txBody>
      </p:sp>
      <p:pic>
        <p:nvPicPr>
          <p:cNvPr id="8" name="Image 7">
            <a:extLst>
              <a:ext uri="{FF2B5EF4-FFF2-40B4-BE49-F238E27FC236}">
                <a16:creationId xmlns:a16="http://schemas.microsoft.com/office/drawing/2014/main" id="{8C6EDCC9-DA33-4659-862A-DBACD2C5A5BB}"/>
              </a:ext>
            </a:extLst>
          </p:cNvPr>
          <p:cNvPicPr>
            <a:picLocks noChangeAspect="1"/>
          </p:cNvPicPr>
          <p:nvPr/>
        </p:nvPicPr>
        <p:blipFill>
          <a:blip r:embed="rId2"/>
          <a:stretch>
            <a:fillRect/>
          </a:stretch>
        </p:blipFill>
        <p:spPr>
          <a:xfrm>
            <a:off x="253145" y="6238407"/>
            <a:ext cx="4103444" cy="479282"/>
          </a:xfrm>
          <a:prstGeom prst="rect">
            <a:avLst/>
          </a:prstGeom>
        </p:spPr>
      </p:pic>
      <p:pic>
        <p:nvPicPr>
          <p:cNvPr id="9" name="Image 8">
            <a:extLst>
              <a:ext uri="{FF2B5EF4-FFF2-40B4-BE49-F238E27FC236}">
                <a16:creationId xmlns:a16="http://schemas.microsoft.com/office/drawing/2014/main" id="{E6925D66-D858-41A7-BC78-F0E380CE62FF}"/>
              </a:ext>
            </a:extLst>
          </p:cNvPr>
          <p:cNvPicPr>
            <a:picLocks noChangeAspect="1"/>
          </p:cNvPicPr>
          <p:nvPr/>
        </p:nvPicPr>
        <p:blipFill>
          <a:blip r:embed="rId3"/>
          <a:stretch>
            <a:fillRect/>
          </a:stretch>
        </p:blipFill>
        <p:spPr>
          <a:xfrm>
            <a:off x="5943600" y="849587"/>
            <a:ext cx="5477043" cy="597324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 : (suite)</a:t>
            </a:r>
            <a:endParaRPr lang="en-US" altLang="zh-CN" dirty="0"/>
          </a:p>
        </p:txBody>
      </p:sp>
      <p:cxnSp>
        <p:nvCxnSpPr>
          <p:cNvPr id="9" name="Straight Connector 8"/>
          <p:cNvCxnSpPr/>
          <p:nvPr/>
        </p:nvCxnSpPr>
        <p:spPr>
          <a:xfrm>
            <a:off x="7282180" y="5990590"/>
            <a:ext cx="1435100" cy="5715"/>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
        <p:nvSpPr>
          <p:cNvPr id="5" name="Espace réservé du contenu 4">
            <a:extLst>
              <a:ext uri="{FF2B5EF4-FFF2-40B4-BE49-F238E27FC236}">
                <a16:creationId xmlns:a16="http://schemas.microsoft.com/office/drawing/2014/main" id="{4E89AEEB-5351-4132-8300-7428BAD2205C}"/>
              </a:ext>
            </a:extLst>
          </p:cNvPr>
          <p:cNvSpPr>
            <a:spLocks noGrp="1"/>
          </p:cNvSpPr>
          <p:nvPr>
            <p:ph sz="half" idx="2"/>
          </p:nvPr>
        </p:nvSpPr>
        <p:spPr/>
        <p:txBody>
          <a:bodyPr/>
          <a:lstStyle/>
          <a:p>
            <a:endParaRPr lang="fr-FR"/>
          </a:p>
        </p:txBody>
      </p:sp>
      <p:pic>
        <p:nvPicPr>
          <p:cNvPr id="7" name="Image 6">
            <a:extLst>
              <a:ext uri="{FF2B5EF4-FFF2-40B4-BE49-F238E27FC236}">
                <a16:creationId xmlns:a16="http://schemas.microsoft.com/office/drawing/2014/main" id="{80FCA5BA-CA2D-43E4-8FC4-D0CF99738437}"/>
              </a:ext>
            </a:extLst>
          </p:cNvPr>
          <p:cNvPicPr>
            <a:picLocks noChangeAspect="1"/>
          </p:cNvPicPr>
          <p:nvPr/>
        </p:nvPicPr>
        <p:blipFill>
          <a:blip r:embed="rId2"/>
          <a:stretch>
            <a:fillRect/>
          </a:stretch>
        </p:blipFill>
        <p:spPr>
          <a:xfrm>
            <a:off x="5351145" y="0"/>
            <a:ext cx="6082224" cy="6858000"/>
          </a:xfrm>
          <a:prstGeom prst="rect">
            <a:avLst/>
          </a:prstGeom>
        </p:spPr>
      </p:pic>
      <p:pic>
        <p:nvPicPr>
          <p:cNvPr id="12" name="Image 11">
            <a:extLst>
              <a:ext uri="{FF2B5EF4-FFF2-40B4-BE49-F238E27FC236}">
                <a16:creationId xmlns:a16="http://schemas.microsoft.com/office/drawing/2014/main" id="{4AE7A23F-72DB-4F59-9B1B-592F58531437}"/>
              </a:ext>
            </a:extLst>
          </p:cNvPr>
          <p:cNvPicPr>
            <a:picLocks noChangeAspect="1"/>
          </p:cNvPicPr>
          <p:nvPr/>
        </p:nvPicPr>
        <p:blipFill>
          <a:blip r:embed="rId3"/>
          <a:stretch>
            <a:fillRect/>
          </a:stretch>
        </p:blipFill>
        <p:spPr>
          <a:xfrm>
            <a:off x="909202" y="5613888"/>
            <a:ext cx="2585142" cy="759969"/>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Solution : (suite</a:t>
            </a:r>
            <a:r>
              <a:rPr lang="zh-CN" altLang="en-US" dirty="0">
                <a:sym typeface="+mn-ea"/>
              </a:rPr>
              <a:t>）</a:t>
            </a:r>
            <a:endParaRPr lang="en-US" dirty="0"/>
          </a:p>
        </p:txBody>
      </p:sp>
      <p:sp>
        <p:nvSpPr>
          <p:cNvPr id="3" name="Content Placeholder 2"/>
          <p:cNvSpPr>
            <a:spLocks noGrp="1"/>
          </p:cNvSpPr>
          <p:nvPr>
            <p:ph sz="half" idx="1"/>
          </p:nvPr>
        </p:nvSpPr>
        <p:spPr/>
        <p:txBody>
          <a:bodyPr/>
          <a:lstStyle/>
          <a:p>
            <a:endParaRPr lang="zh-CN" altLang="en-US" dirty="0"/>
          </a:p>
        </p:txBody>
      </p:sp>
      <p:sp>
        <p:nvSpPr>
          <p:cNvPr id="5" name="Espace réservé du contenu 4">
            <a:extLst>
              <a:ext uri="{FF2B5EF4-FFF2-40B4-BE49-F238E27FC236}">
                <a16:creationId xmlns:a16="http://schemas.microsoft.com/office/drawing/2014/main" id="{F6A2E065-8AA7-48C7-825E-24898BD0E4A9}"/>
              </a:ext>
            </a:extLst>
          </p:cNvPr>
          <p:cNvSpPr>
            <a:spLocks noGrp="1"/>
          </p:cNvSpPr>
          <p:nvPr>
            <p:ph sz="half" idx="2"/>
          </p:nvPr>
        </p:nvSpPr>
        <p:spPr/>
        <p:txBody>
          <a:bodyPr/>
          <a:lstStyle/>
          <a:p>
            <a:endParaRPr lang="fr-FR"/>
          </a:p>
        </p:txBody>
      </p:sp>
      <p:pic>
        <p:nvPicPr>
          <p:cNvPr id="6" name="Image 5">
            <a:extLst>
              <a:ext uri="{FF2B5EF4-FFF2-40B4-BE49-F238E27FC236}">
                <a16:creationId xmlns:a16="http://schemas.microsoft.com/office/drawing/2014/main" id="{16EDBB20-721C-437B-94E6-6E0D6BABE82E}"/>
              </a:ext>
            </a:extLst>
          </p:cNvPr>
          <p:cNvPicPr>
            <a:picLocks noChangeAspect="1"/>
          </p:cNvPicPr>
          <p:nvPr/>
        </p:nvPicPr>
        <p:blipFill>
          <a:blip r:embed="rId3"/>
          <a:stretch>
            <a:fillRect/>
          </a:stretch>
        </p:blipFill>
        <p:spPr>
          <a:xfrm>
            <a:off x="5511312" y="0"/>
            <a:ext cx="5829300" cy="6858000"/>
          </a:xfrm>
          <a:prstGeom prst="rect">
            <a:avLst/>
          </a:prstGeom>
        </p:spPr>
      </p:pic>
      <p:cxnSp>
        <p:nvCxnSpPr>
          <p:cNvPr id="13" name="Straight Connector 11">
            <a:extLst>
              <a:ext uri="{FF2B5EF4-FFF2-40B4-BE49-F238E27FC236}">
                <a16:creationId xmlns:a16="http://schemas.microsoft.com/office/drawing/2014/main" id="{3A4FF7AC-995A-47D6-8E4E-C6EFCADABA53}"/>
              </a:ext>
            </a:extLst>
          </p:cNvPr>
          <p:cNvCxnSpPr/>
          <p:nvPr/>
        </p:nvCxnSpPr>
        <p:spPr>
          <a:xfrm flipV="1">
            <a:off x="6450330" y="6313317"/>
            <a:ext cx="600710" cy="635"/>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B959626E-2235-4F4D-BB60-4D283D4502DA}"/>
              </a:ext>
            </a:extLst>
          </p:cNvPr>
          <p:cNvPicPr>
            <a:picLocks noChangeAspect="1"/>
          </p:cNvPicPr>
          <p:nvPr/>
        </p:nvPicPr>
        <p:blipFill>
          <a:blip r:embed="rId4"/>
          <a:stretch>
            <a:fillRect/>
          </a:stretch>
        </p:blipFill>
        <p:spPr>
          <a:xfrm>
            <a:off x="1005254" y="5439500"/>
            <a:ext cx="3056060" cy="120675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Std::</a:t>
            </a:r>
            <a:r>
              <a:rPr lang="en-US" altLang="zh-CN" dirty="0" err="1"/>
              <a:t>shared_ptr</a:t>
            </a:r>
            <a:endParaRPr lang="en-US" altLang="zh-CN" dirty="0"/>
          </a:p>
        </p:txBody>
      </p:sp>
      <p:sp>
        <p:nvSpPr>
          <p:cNvPr id="3" name="Content Placeholder 2"/>
          <p:cNvSpPr>
            <a:spLocks noGrp="1"/>
          </p:cNvSpPr>
          <p:nvPr>
            <p:ph sz="half" idx="1"/>
          </p:nvPr>
        </p:nvSpPr>
        <p:spPr>
          <a:xfrm>
            <a:off x="414020" y="1584325"/>
            <a:ext cx="3679142" cy="4627245"/>
          </a:xfrm>
        </p:spPr>
        <p:txBody>
          <a:bodyPr>
            <a:noAutofit/>
          </a:bodyPr>
          <a:lstStyle/>
          <a:p>
            <a:r>
              <a:rPr lang="fr-FR" altLang="zh-CN" sz="1200" dirty="0" err="1"/>
              <a:t>unique_ptr</a:t>
            </a:r>
            <a:r>
              <a:rPr lang="fr-FR" altLang="zh-CN" sz="1200" dirty="0"/>
              <a:t> a résolu le problème de </a:t>
            </a:r>
            <a:r>
              <a:rPr lang="fr-FR" altLang="zh-CN" sz="1200" dirty="0">
                <a:solidFill>
                  <a:srgbClr val="FF0000"/>
                </a:solidFill>
              </a:rPr>
              <a:t>la libération de mémoire et interdit les copies</a:t>
            </a:r>
            <a:r>
              <a:rPr lang="fr-FR" altLang="zh-CN" sz="1200" dirty="0"/>
              <a:t>
</a:t>
            </a:r>
            <a:r>
              <a:rPr lang="fr-FR" altLang="zh-CN" sz="1200" dirty="0" err="1"/>
              <a:t>shared_ptr</a:t>
            </a:r>
            <a:r>
              <a:rPr lang="fr-FR" altLang="zh-CN" sz="1200" dirty="0"/>
              <a:t>, permet, </a:t>
            </a:r>
            <a:r>
              <a:rPr lang="fr-FR" altLang="zh-CN" sz="1200" dirty="0">
                <a:solidFill>
                  <a:srgbClr val="FF0000"/>
                </a:solidFill>
              </a:rPr>
              <a:t>la libération de mémoire et les copies, </a:t>
            </a:r>
            <a:r>
              <a:rPr lang="fr-FR" altLang="zh-CN" sz="1200" dirty="0"/>
              <a:t>:
</a:t>
            </a:r>
            <a:r>
              <a:rPr lang="en-US" altLang="zh-CN" sz="1200" dirty="0" err="1"/>
              <a:t>shared_ptr</a:t>
            </a:r>
            <a:r>
              <a:rPr lang="en-US" altLang="zh-CN" sz="1200" dirty="0"/>
              <a:t> </a:t>
            </a:r>
            <a:r>
              <a:rPr lang="fr-FR" altLang="zh-CN" sz="1200" dirty="0"/>
              <a:t>Lors de l’initialisation le compteur = 1.
</a:t>
            </a:r>
            <a:r>
              <a:rPr lang="en-US" altLang="zh-CN" sz="1200" dirty="0" err="1">
                <a:sym typeface="+mn-ea"/>
              </a:rPr>
              <a:t>shared_ptr</a:t>
            </a:r>
            <a:r>
              <a:rPr lang="en-US" altLang="zh-CN" sz="1200" dirty="0">
                <a:sym typeface="+mn-ea"/>
              </a:rPr>
              <a:t> </a:t>
            </a:r>
            <a:r>
              <a:rPr lang="fr-FR" altLang="zh-CN" sz="1200" dirty="0">
                <a:sym typeface="+mn-ea"/>
              </a:rPr>
              <a:t>Une fois copié, le compteur ++.
</a:t>
            </a:r>
            <a:r>
              <a:rPr lang="fr-FR" altLang="zh-CN" sz="1200" dirty="0"/>
              <a:t> </a:t>
            </a:r>
            <a:r>
              <a:rPr lang="fr-FR" altLang="zh-CN" sz="1200" dirty="0" err="1"/>
              <a:t>shared_ptr</a:t>
            </a:r>
            <a:r>
              <a:rPr lang="fr-FR" altLang="zh-CN" sz="1200" dirty="0"/>
              <a:t> est déconstruit, le compteur--.</a:t>
            </a:r>
          </a:p>
          <a:p>
            <a:r>
              <a:rPr lang="fr-FR" altLang="zh-CN" sz="1200" dirty="0"/>
              <a:t>Lorsqu’il est compteur=0, l’objet vers lequel il pointe est automatiquement détruit.</a:t>
            </a:r>
            <a:endParaRPr lang="zh-CN" altLang="en-US" sz="1200" dirty="0"/>
          </a:p>
        </p:txBody>
      </p:sp>
      <p:cxnSp>
        <p:nvCxnSpPr>
          <p:cNvPr id="4" name="Straight Connector 3"/>
          <p:cNvCxnSpPr/>
          <p:nvPr/>
        </p:nvCxnSpPr>
        <p:spPr>
          <a:xfrm>
            <a:off x="6509385" y="3495040"/>
            <a:ext cx="878205" cy="1016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489315" y="3505200"/>
            <a:ext cx="942340" cy="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
        <p:nvSpPr>
          <p:cNvPr id="8" name="Espace réservé du contenu 7">
            <a:extLst>
              <a:ext uri="{FF2B5EF4-FFF2-40B4-BE49-F238E27FC236}">
                <a16:creationId xmlns:a16="http://schemas.microsoft.com/office/drawing/2014/main" id="{DAA606EE-DDC1-4749-AD42-5BC1451BEE6B}"/>
              </a:ext>
            </a:extLst>
          </p:cNvPr>
          <p:cNvSpPr>
            <a:spLocks noGrp="1"/>
          </p:cNvSpPr>
          <p:nvPr>
            <p:ph sz="half" idx="2"/>
          </p:nvPr>
        </p:nvSpPr>
        <p:spPr/>
        <p:txBody>
          <a:bodyPr/>
          <a:lstStyle/>
          <a:p>
            <a:endParaRPr lang="fr-FR"/>
          </a:p>
        </p:txBody>
      </p:sp>
      <p:pic>
        <p:nvPicPr>
          <p:cNvPr id="11" name="Image 10">
            <a:extLst>
              <a:ext uri="{FF2B5EF4-FFF2-40B4-BE49-F238E27FC236}">
                <a16:creationId xmlns:a16="http://schemas.microsoft.com/office/drawing/2014/main" id="{2D2470CD-5AA3-429D-9086-C08E29D24F31}"/>
              </a:ext>
            </a:extLst>
          </p:cNvPr>
          <p:cNvPicPr>
            <a:picLocks noChangeAspect="1"/>
          </p:cNvPicPr>
          <p:nvPr/>
        </p:nvPicPr>
        <p:blipFill>
          <a:blip r:embed="rId2"/>
          <a:stretch>
            <a:fillRect/>
          </a:stretch>
        </p:blipFill>
        <p:spPr>
          <a:xfrm>
            <a:off x="886822" y="5778684"/>
            <a:ext cx="1409822" cy="651566"/>
          </a:xfrm>
          <a:prstGeom prst="rect">
            <a:avLst/>
          </a:prstGeom>
        </p:spPr>
      </p:pic>
      <p:pic>
        <p:nvPicPr>
          <p:cNvPr id="12" name="Image 11">
            <a:extLst>
              <a:ext uri="{FF2B5EF4-FFF2-40B4-BE49-F238E27FC236}">
                <a16:creationId xmlns:a16="http://schemas.microsoft.com/office/drawing/2014/main" id="{17DAD615-5084-4148-BE98-CAAC057759AB}"/>
              </a:ext>
            </a:extLst>
          </p:cNvPr>
          <p:cNvPicPr>
            <a:picLocks noChangeAspect="1"/>
          </p:cNvPicPr>
          <p:nvPr/>
        </p:nvPicPr>
        <p:blipFill>
          <a:blip r:embed="rId3"/>
          <a:stretch>
            <a:fillRect/>
          </a:stretch>
        </p:blipFill>
        <p:spPr>
          <a:xfrm>
            <a:off x="4032102" y="0"/>
            <a:ext cx="8133476" cy="68580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Std::</a:t>
            </a:r>
            <a:r>
              <a:rPr lang="en-US" altLang="zh-CN" dirty="0" err="1"/>
              <a:t>shared_ptr</a:t>
            </a:r>
            <a:r>
              <a:rPr lang="zh-CN" altLang="en-US" dirty="0"/>
              <a:t>（</a:t>
            </a:r>
            <a:r>
              <a:rPr lang="fr-FR" altLang="zh-CN" dirty="0"/>
              <a:t>suite</a:t>
            </a:r>
            <a:r>
              <a:rPr lang="zh-CN" altLang="en-US" dirty="0"/>
              <a:t>）</a:t>
            </a:r>
          </a:p>
        </p:txBody>
      </p:sp>
      <p:sp>
        <p:nvSpPr>
          <p:cNvPr id="3" name="Content Placeholder 2"/>
          <p:cNvSpPr>
            <a:spLocks noGrp="1"/>
          </p:cNvSpPr>
          <p:nvPr>
            <p:ph sz="half" idx="1"/>
          </p:nvPr>
        </p:nvSpPr>
        <p:spPr>
          <a:xfrm>
            <a:off x="414020" y="1584325"/>
            <a:ext cx="5181600" cy="4627245"/>
          </a:xfrm>
        </p:spPr>
        <p:txBody>
          <a:bodyPr>
            <a:noAutofit/>
          </a:bodyPr>
          <a:lstStyle/>
          <a:p>
            <a:r>
              <a:rPr lang="fr-FR" altLang="zh-CN" sz="1800" dirty="0"/>
              <a:t>Nous pouvons utiliser </a:t>
            </a:r>
            <a:r>
              <a:rPr lang="fr-FR" altLang="zh-CN" sz="1800" dirty="0" err="1"/>
              <a:t>p.use_count</a:t>
            </a:r>
            <a:r>
              <a:rPr lang="fr-FR" altLang="zh-CN" sz="1800" dirty="0"/>
              <a:t>() pour obtenir le nombre de références du pointeur.
</a:t>
            </a:r>
            <a:r>
              <a:rPr lang="fr-FR" altLang="zh-CN" sz="1800" dirty="0" err="1">
                <a:solidFill>
                  <a:srgbClr val="FF0000"/>
                </a:solidFill>
              </a:rPr>
              <a:t>p.func</a:t>
            </a:r>
            <a:r>
              <a:rPr lang="fr-FR" altLang="zh-CN" sz="1800" dirty="0">
                <a:solidFill>
                  <a:srgbClr val="FF0000"/>
                </a:solidFill>
              </a:rPr>
              <a:t>() </a:t>
            </a:r>
            <a:r>
              <a:rPr lang="fr-FR" altLang="zh-CN" sz="1800" dirty="0"/>
              <a:t>est une fonction membre du type </a:t>
            </a:r>
            <a:r>
              <a:rPr lang="fr-FR" altLang="zh-CN" sz="1800" dirty="0" err="1"/>
              <a:t>shared_ptr</a:t>
            </a:r>
            <a:r>
              <a:rPr lang="fr-FR" altLang="zh-CN" sz="1800" dirty="0"/>
              <a:t> .</a:t>
            </a:r>
          </a:p>
          <a:p>
            <a:r>
              <a:rPr lang="fr-FR" altLang="zh-CN" sz="1800" dirty="0">
                <a:solidFill>
                  <a:srgbClr val="FF0000"/>
                </a:solidFill>
              </a:rPr>
              <a:t>p-&gt;</a:t>
            </a:r>
            <a:r>
              <a:rPr lang="fr-FR" altLang="zh-CN" sz="1800" dirty="0" err="1">
                <a:solidFill>
                  <a:srgbClr val="FF0000"/>
                </a:solidFill>
              </a:rPr>
              <a:t>func</a:t>
            </a:r>
            <a:r>
              <a:rPr lang="fr-FR" altLang="zh-CN" sz="1800" dirty="0">
                <a:solidFill>
                  <a:srgbClr val="FF0000"/>
                </a:solidFill>
              </a:rPr>
              <a:t>() </a:t>
            </a:r>
            <a:r>
              <a:rPr lang="fr-FR" altLang="zh-CN" sz="1800" dirty="0"/>
              <a:t>est une fonction membre de p pointant vers un objet.</a:t>
            </a:r>
            <a:endParaRPr lang="zh-CN" altLang="en-US" dirty="0">
              <a:solidFill>
                <a:schemeClr val="bg1">
                  <a:lumMod val="50000"/>
                </a:schemeClr>
              </a:solidFill>
            </a:endParaRPr>
          </a:p>
        </p:txBody>
      </p:sp>
      <p:pic>
        <p:nvPicPr>
          <p:cNvPr id="9" name="Image 8">
            <a:extLst>
              <a:ext uri="{FF2B5EF4-FFF2-40B4-BE49-F238E27FC236}">
                <a16:creationId xmlns:a16="http://schemas.microsoft.com/office/drawing/2014/main" id="{8D477F84-5895-4EA5-B885-C59B4A06D04D}"/>
              </a:ext>
            </a:extLst>
          </p:cNvPr>
          <p:cNvPicPr>
            <a:picLocks noChangeAspect="1"/>
          </p:cNvPicPr>
          <p:nvPr/>
        </p:nvPicPr>
        <p:blipFill>
          <a:blip r:embed="rId3"/>
          <a:stretch>
            <a:fillRect/>
          </a:stretch>
        </p:blipFill>
        <p:spPr>
          <a:xfrm>
            <a:off x="75173" y="5600012"/>
            <a:ext cx="2046147" cy="1223116"/>
          </a:xfrm>
          <a:prstGeom prst="rect">
            <a:avLst/>
          </a:prstGeom>
        </p:spPr>
      </p:pic>
      <p:pic>
        <p:nvPicPr>
          <p:cNvPr id="10" name="Image 9">
            <a:extLst>
              <a:ext uri="{FF2B5EF4-FFF2-40B4-BE49-F238E27FC236}">
                <a16:creationId xmlns:a16="http://schemas.microsoft.com/office/drawing/2014/main" id="{1D6306FD-64BC-4DDA-8339-8CBDD952CD91}"/>
              </a:ext>
            </a:extLst>
          </p:cNvPr>
          <p:cNvPicPr>
            <a:picLocks noChangeAspect="1"/>
          </p:cNvPicPr>
          <p:nvPr/>
        </p:nvPicPr>
        <p:blipFill>
          <a:blip r:embed="rId4"/>
          <a:stretch>
            <a:fillRect/>
          </a:stretch>
        </p:blipFill>
        <p:spPr>
          <a:xfrm>
            <a:off x="5883825" y="0"/>
            <a:ext cx="6308175" cy="68580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shared_ptr</a:t>
            </a:r>
            <a:r>
              <a:rPr lang="en-US" dirty="0"/>
              <a:t> &amp;</a:t>
            </a:r>
            <a:r>
              <a:rPr lang="en-US" altLang="zh-CN" dirty="0"/>
              <a:t> </a:t>
            </a:r>
            <a:r>
              <a:rPr lang="en-US" altLang="zh-CN" dirty="0" err="1"/>
              <a:t>weak_ptr</a:t>
            </a:r>
            <a:endParaRPr lang="en-US" altLang="zh-CN" dirty="0"/>
          </a:p>
        </p:txBody>
      </p:sp>
      <p:cxnSp>
        <p:nvCxnSpPr>
          <p:cNvPr id="7" name="Straight Connector 6"/>
          <p:cNvCxnSpPr/>
          <p:nvPr/>
        </p:nvCxnSpPr>
        <p:spPr>
          <a:xfrm>
            <a:off x="6233160" y="2851785"/>
            <a:ext cx="623570" cy="952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666865" y="3884295"/>
            <a:ext cx="623570" cy="952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666865" y="4389120"/>
            <a:ext cx="465455" cy="508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7C712414-11A2-4455-8357-F5D2A3947A02}"/>
              </a:ext>
            </a:extLst>
          </p:cNvPr>
          <p:cNvPicPr>
            <a:picLocks noChangeAspect="1"/>
          </p:cNvPicPr>
          <p:nvPr/>
        </p:nvPicPr>
        <p:blipFill>
          <a:blip r:embed="rId2"/>
          <a:stretch>
            <a:fillRect/>
          </a:stretch>
        </p:blipFill>
        <p:spPr>
          <a:xfrm>
            <a:off x="6337490" y="0"/>
            <a:ext cx="5842747" cy="6858000"/>
          </a:xfrm>
          <a:prstGeom prst="rect">
            <a:avLst/>
          </a:prstGeom>
        </p:spPr>
      </p:pic>
      <p:sp>
        <p:nvSpPr>
          <p:cNvPr id="13" name="Text Box 9">
            <a:extLst>
              <a:ext uri="{FF2B5EF4-FFF2-40B4-BE49-F238E27FC236}">
                <a16:creationId xmlns:a16="http://schemas.microsoft.com/office/drawing/2014/main" id="{C1A5F748-5F12-4ABA-836E-9B7DDC001F7F}"/>
              </a:ext>
            </a:extLst>
          </p:cNvPr>
          <p:cNvSpPr txBox="1"/>
          <p:nvPr/>
        </p:nvSpPr>
        <p:spPr>
          <a:xfrm>
            <a:off x="1640848" y="1722304"/>
            <a:ext cx="4557395" cy="830997"/>
          </a:xfrm>
          <a:prstGeom prst="rect">
            <a:avLst/>
          </a:prstGeom>
          <a:noFill/>
        </p:spPr>
        <p:txBody>
          <a:bodyPr wrap="square" rtlCol="0">
            <a:spAutoFit/>
          </a:bodyPr>
          <a:lstStyle/>
          <a:p>
            <a:r>
              <a:rPr lang="fr-FR" altLang="zh-CN" sz="1600" dirty="0">
                <a:solidFill>
                  <a:schemeClr val="accent2">
                    <a:lumMod val="75000"/>
                  </a:schemeClr>
                </a:solidFill>
                <a:sym typeface="+mn-ea"/>
              </a:rPr>
              <a:t>C* une référence faible à </a:t>
            </a:r>
            <a:r>
              <a:rPr lang="fr-FR" altLang="zh-CN" sz="1600" dirty="0" err="1">
                <a:solidFill>
                  <a:schemeClr val="accent2">
                    <a:lumMod val="75000"/>
                  </a:schemeClr>
                </a:solidFill>
                <a:sym typeface="+mn-ea"/>
              </a:rPr>
              <a:t>unique_ptr</a:t>
            </a:r>
            <a:r>
              <a:rPr lang="fr-FR" altLang="zh-CN" sz="1600" dirty="0">
                <a:solidFill>
                  <a:schemeClr val="accent2">
                    <a:lumMod val="75000"/>
                  </a:schemeClr>
                </a:solidFill>
                <a:sym typeface="+mn-ea"/>
              </a:rPr>
              <a:t>.
</a:t>
            </a:r>
            <a:r>
              <a:rPr lang="fr-FR" altLang="zh-CN" sz="1600" dirty="0" err="1">
                <a:solidFill>
                  <a:schemeClr val="accent2">
                    <a:lumMod val="75000"/>
                  </a:schemeClr>
                </a:solidFill>
                <a:sym typeface="+mn-ea"/>
              </a:rPr>
              <a:t>weak_ptr</a:t>
            </a:r>
            <a:r>
              <a:rPr lang="fr-FR" altLang="zh-CN" sz="1600" dirty="0">
                <a:solidFill>
                  <a:schemeClr val="accent2">
                    <a:lumMod val="75000"/>
                  </a:schemeClr>
                </a:solidFill>
                <a:sym typeface="+mn-ea"/>
              </a:rPr>
              <a:t> une référence faible à </a:t>
            </a:r>
            <a:r>
              <a:rPr lang="fr-FR" altLang="zh-CN" sz="1600" dirty="0" err="1">
                <a:solidFill>
                  <a:schemeClr val="accent2">
                    <a:lumMod val="75000"/>
                  </a:schemeClr>
                </a:solidFill>
                <a:sym typeface="+mn-ea"/>
              </a:rPr>
              <a:t>shared_ptr</a:t>
            </a:r>
            <a:r>
              <a:rPr lang="fr-FR" altLang="zh-CN" sz="1600" dirty="0">
                <a:solidFill>
                  <a:schemeClr val="accent2">
                    <a:lumMod val="75000"/>
                  </a:schemeClr>
                </a:solidFill>
                <a:sym typeface="+mn-ea"/>
              </a:rPr>
              <a:t>.
</a:t>
            </a:r>
            <a:endParaRPr lang="zh-CN" altLang="en-US" sz="1600" dirty="0">
              <a:solidFill>
                <a:schemeClr val="accent2">
                  <a:lumMod val="75000"/>
                </a:schemeClr>
              </a:solidFill>
              <a:sym typeface="+mn-ea"/>
            </a:endParaRPr>
          </a:p>
        </p:txBody>
      </p:sp>
      <p:pic>
        <p:nvPicPr>
          <p:cNvPr id="14" name="Image 13">
            <a:extLst>
              <a:ext uri="{FF2B5EF4-FFF2-40B4-BE49-F238E27FC236}">
                <a16:creationId xmlns:a16="http://schemas.microsoft.com/office/drawing/2014/main" id="{FE516341-ECDB-4BBD-A4EE-AEF07ABCD563}"/>
              </a:ext>
            </a:extLst>
          </p:cNvPr>
          <p:cNvPicPr>
            <a:picLocks noChangeAspect="1"/>
          </p:cNvPicPr>
          <p:nvPr/>
        </p:nvPicPr>
        <p:blipFill>
          <a:blip r:embed="rId3"/>
          <a:stretch>
            <a:fillRect/>
          </a:stretch>
        </p:blipFill>
        <p:spPr>
          <a:xfrm>
            <a:off x="761531" y="5521232"/>
            <a:ext cx="2453853" cy="107832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830" y="369332"/>
            <a:ext cx="10515600" cy="1325563"/>
          </a:xfrm>
        </p:spPr>
        <p:txBody>
          <a:bodyPr/>
          <a:lstStyle/>
          <a:p>
            <a:r>
              <a:rPr lang="fr-FR" altLang="zh-CN" dirty="0"/>
              <a:t>Pointeur intelligent : variable membre d’une classe
</a:t>
            </a:r>
            <a:endParaRPr lang="zh-CN" altLang="en-US" dirty="0"/>
          </a:p>
        </p:txBody>
      </p:sp>
      <p:sp>
        <p:nvSpPr>
          <p:cNvPr id="3" name="Content Placeholder 2"/>
          <p:cNvSpPr>
            <a:spLocks noGrp="1"/>
          </p:cNvSpPr>
          <p:nvPr>
            <p:ph sz="half" idx="1"/>
          </p:nvPr>
        </p:nvSpPr>
        <p:spPr>
          <a:xfrm>
            <a:off x="290830" y="1540510"/>
            <a:ext cx="5895340" cy="4922520"/>
          </a:xfrm>
        </p:spPr>
        <p:txBody>
          <a:bodyPr>
            <a:normAutofit fontScale="72500" lnSpcReduction="20000"/>
          </a:bodyPr>
          <a:lstStyle/>
          <a:p>
            <a:r>
              <a:rPr lang="fr-FR" altLang="zh-CN" dirty="0"/>
              <a:t>Vous pouvez utiliser des pointeurs intelligents comme variables membres dans une classe. Il est nécessaire de déterminer quel type de pointeur intelligent utiliser en fonction de la situation réelle (principalement en regardant la propriété):
</a:t>
            </a:r>
            <a:r>
              <a:rPr lang="en-US" altLang="zh-CN" dirty="0" err="1"/>
              <a:t>unique_ptr</a:t>
            </a:r>
            <a:r>
              <a:rPr lang="zh-CN" altLang="en-US" dirty="0"/>
              <a:t>：</a:t>
            </a:r>
            <a:r>
              <a:rPr lang="fr-FR" altLang="zh-CN" b="1" dirty="0"/>
              <a:t>Quand l’objet n’appartient qu’à un seul objet.</a:t>
            </a:r>
            <a:r>
              <a:rPr lang="fr-FR" altLang="zh-CN" dirty="0">
                <a:sym typeface="+mn-ea"/>
              </a:rPr>
              <a:t>
</a:t>
            </a:r>
            <a:r>
              <a:rPr lang="en-US" altLang="zh-CN" dirty="0" err="1"/>
              <a:t>shared_ptr</a:t>
            </a:r>
            <a:r>
              <a:rPr lang="zh-CN" altLang="en-US" dirty="0"/>
              <a:t>：</a:t>
            </a:r>
            <a:r>
              <a:rPr lang="fr-FR" altLang="zh-CN" b="1" dirty="0"/>
              <a:t>Lorsque l’objet est partagé par plusieurs objets, ou si l’objet n’appartient qu’à un seul objet, il est nécessaire d’utiliser </a:t>
            </a:r>
            <a:r>
              <a:rPr lang="fr-FR" altLang="zh-CN" b="1" dirty="0" err="1"/>
              <a:t>weak_ptr</a:t>
            </a:r>
            <a:r>
              <a:rPr lang="fr-FR" altLang="zh-CN" b="1" dirty="0"/>
              <a:t>.</a:t>
            </a:r>
          </a:p>
          <a:p>
            <a:r>
              <a:rPr lang="en-US" altLang="zh-CN" dirty="0" err="1"/>
              <a:t>weak_ptr</a:t>
            </a:r>
            <a:r>
              <a:rPr lang="zh-CN" altLang="en-US" dirty="0"/>
              <a:t>：</a:t>
            </a:r>
            <a:r>
              <a:rPr lang="fr-FR" altLang="zh-CN" b="1" dirty="0">
                <a:sym typeface="+mn-ea"/>
              </a:rPr>
              <a:t>Lorsque l’objet ne m’appartient pas et que je ne peux pas être libéré après sa libération.
</a:t>
            </a:r>
            <a:r>
              <a:rPr lang="fr-FR" altLang="zh-CN" u="sng" dirty="0">
                <a:sym typeface="+mn-ea"/>
              </a:rPr>
              <a:t>Les débutants peuvent utiliser plus de combinaisons de </a:t>
            </a:r>
            <a:r>
              <a:rPr lang="fr-FR" altLang="zh-CN" u="sng" dirty="0" err="1">
                <a:sym typeface="+mn-ea"/>
              </a:rPr>
              <a:t>shared_ptr</a:t>
            </a:r>
            <a:r>
              <a:rPr lang="fr-FR" altLang="zh-CN" u="sng" dirty="0">
                <a:sym typeface="+mn-ea"/>
              </a:rPr>
              <a:t> et de </a:t>
            </a:r>
            <a:r>
              <a:rPr lang="fr-FR" altLang="zh-CN" u="sng" dirty="0" err="1">
                <a:sym typeface="+mn-ea"/>
              </a:rPr>
              <a:t>weak_ptr</a:t>
            </a:r>
            <a:r>
              <a:rPr lang="fr-FR" altLang="zh-CN" u="sng" dirty="0">
                <a:sym typeface="+mn-ea"/>
              </a:rPr>
              <a:t> pour plus de sécurité.
</a:t>
            </a:r>
            <a:endParaRPr lang="zh-CN" altLang="en-US" dirty="0">
              <a:solidFill>
                <a:schemeClr val="bg1">
                  <a:lumMod val="50000"/>
                </a:schemeClr>
              </a:solidFill>
            </a:endParaRPr>
          </a:p>
        </p:txBody>
      </p:sp>
      <p:sp>
        <p:nvSpPr>
          <p:cNvPr id="5" name="Text Box 4"/>
          <p:cNvSpPr txBox="1"/>
          <p:nvPr/>
        </p:nvSpPr>
        <p:spPr>
          <a:xfrm>
            <a:off x="4702629" y="0"/>
            <a:ext cx="7489371" cy="738664"/>
          </a:xfrm>
          <a:prstGeom prst="rect">
            <a:avLst/>
          </a:prstGeom>
          <a:noFill/>
        </p:spPr>
        <p:txBody>
          <a:bodyPr wrap="square" rtlCol="0">
            <a:spAutoFit/>
          </a:bodyPr>
          <a:lstStyle/>
          <a:p>
            <a:r>
              <a:rPr lang="en-US" altLang="zh-CN" sz="1400" dirty="0" err="1">
                <a:solidFill>
                  <a:schemeClr val="bg1">
                    <a:lumMod val="50000"/>
                  </a:schemeClr>
                </a:solidFill>
                <a:sym typeface="+mn-ea"/>
              </a:rPr>
              <a:t>shared_ptr</a:t>
            </a:r>
            <a:r>
              <a:rPr lang="en-US" altLang="zh-CN" sz="1400" dirty="0">
                <a:solidFill>
                  <a:schemeClr val="bg1">
                    <a:lumMod val="50000"/>
                  </a:schemeClr>
                </a:solidFill>
                <a:sym typeface="+mn-ea"/>
              </a:rPr>
              <a:t> </a:t>
            </a:r>
            <a:r>
              <a:rPr lang="fr-FR" altLang="zh-CN" sz="1400" dirty="0">
                <a:solidFill>
                  <a:schemeClr val="bg1">
                    <a:lumMod val="50000"/>
                  </a:schemeClr>
                </a:solidFill>
                <a:sym typeface="+mn-ea"/>
              </a:rPr>
              <a:t>Le cycle de vie des objets dépend de la durée de vie de toutes les références.</a:t>
            </a:r>
            <a:endParaRPr lang="zh-CN" altLang="en-US" sz="1400" dirty="0">
              <a:solidFill>
                <a:schemeClr val="bg1">
                  <a:lumMod val="50000"/>
                </a:schemeClr>
              </a:solidFill>
            </a:endParaRPr>
          </a:p>
          <a:p>
            <a:r>
              <a:rPr lang="en-US" altLang="zh-CN" sz="1400" dirty="0" err="1">
                <a:solidFill>
                  <a:schemeClr val="bg1">
                    <a:lumMod val="50000"/>
                  </a:schemeClr>
                </a:solidFill>
                <a:sym typeface="+mn-ea"/>
              </a:rPr>
              <a:t>unique_ptr</a:t>
            </a:r>
            <a:r>
              <a:rPr lang="en-US" altLang="zh-CN" sz="1400" dirty="0">
                <a:solidFill>
                  <a:schemeClr val="bg1">
                    <a:lumMod val="50000"/>
                  </a:schemeClr>
                </a:solidFill>
                <a:sym typeface="+mn-ea"/>
              </a:rPr>
              <a:t> </a:t>
            </a:r>
            <a:r>
              <a:rPr lang="fr-FR" altLang="zh-CN" sz="1400" dirty="0">
                <a:solidFill>
                  <a:schemeClr val="bg1">
                    <a:lumMod val="50000"/>
                  </a:schemeClr>
                </a:solidFill>
                <a:sym typeface="+mn-ea"/>
              </a:rPr>
              <a:t>La durée de vie d’un objet dépend de la durée de vie de la seule référence.
</a:t>
            </a:r>
            <a:endParaRPr lang="en-US" sz="1400" dirty="0"/>
          </a:p>
        </p:txBody>
      </p:sp>
      <p:sp>
        <p:nvSpPr>
          <p:cNvPr id="7" name="Espace réservé du contenu 6">
            <a:extLst>
              <a:ext uri="{FF2B5EF4-FFF2-40B4-BE49-F238E27FC236}">
                <a16:creationId xmlns:a16="http://schemas.microsoft.com/office/drawing/2014/main" id="{0D89C580-078A-499B-B098-E3868E9C18F3}"/>
              </a:ext>
            </a:extLst>
          </p:cNvPr>
          <p:cNvSpPr>
            <a:spLocks noGrp="1"/>
          </p:cNvSpPr>
          <p:nvPr>
            <p:ph sz="half" idx="2"/>
          </p:nvPr>
        </p:nvSpPr>
        <p:spPr/>
        <p:txBody>
          <a:bodyPr/>
          <a:lstStyle/>
          <a:p>
            <a:endParaRPr lang="fr-FR"/>
          </a:p>
        </p:txBody>
      </p:sp>
      <p:pic>
        <p:nvPicPr>
          <p:cNvPr id="8" name="Image 7">
            <a:extLst>
              <a:ext uri="{FF2B5EF4-FFF2-40B4-BE49-F238E27FC236}">
                <a16:creationId xmlns:a16="http://schemas.microsoft.com/office/drawing/2014/main" id="{8DD2ED8B-995F-4BF9-A90F-82922677A66B}"/>
              </a:ext>
            </a:extLst>
          </p:cNvPr>
          <p:cNvPicPr>
            <a:picLocks noChangeAspect="1"/>
          </p:cNvPicPr>
          <p:nvPr/>
        </p:nvPicPr>
        <p:blipFill>
          <a:blip r:embed="rId2"/>
          <a:stretch>
            <a:fillRect/>
          </a:stretch>
        </p:blipFill>
        <p:spPr>
          <a:xfrm>
            <a:off x="5980832" y="1753199"/>
            <a:ext cx="6164220" cy="25720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Que se passe-t-il si vous souhaitez utiliser </a:t>
            </a:r>
            <a:r>
              <a:rPr lang="fr-FR" altLang="zh-CN" dirty="0" err="1"/>
              <a:t>for_each</a:t>
            </a:r>
            <a:r>
              <a:rPr lang="fr-FR" altLang="zh-CN" dirty="0"/>
              <a:t> ce modèle d’algorithme ?
</a:t>
            </a:r>
            <a:endParaRPr lang="zh-CN" altLang="en-US" dirty="0"/>
          </a:p>
        </p:txBody>
      </p:sp>
      <p:pic>
        <p:nvPicPr>
          <p:cNvPr id="4" name="Content Placeholder 3"/>
          <p:cNvPicPr>
            <a:picLocks noGrp="1" noChangeAspect="1"/>
          </p:cNvPicPr>
          <p:nvPr>
            <p:ph idx="1"/>
          </p:nvPr>
        </p:nvPicPr>
        <p:blipFill>
          <a:blip r:embed="rId2"/>
          <a:stretch>
            <a:fillRect/>
          </a:stretch>
        </p:blipFill>
        <p:spPr>
          <a:xfrm>
            <a:off x="3538220" y="1825625"/>
            <a:ext cx="4733290" cy="4351655"/>
          </a:xfrm>
          <a:prstGeom prst="rect">
            <a:avLst/>
          </a:prstGeom>
        </p:spPr>
      </p:pic>
      <p:sp>
        <p:nvSpPr>
          <p:cNvPr id="5" name="Text Box 4"/>
          <p:cNvSpPr txBox="1"/>
          <p:nvPr/>
        </p:nvSpPr>
        <p:spPr>
          <a:xfrm>
            <a:off x="5376575" y="6498076"/>
            <a:ext cx="6312947" cy="523220"/>
          </a:xfrm>
          <a:prstGeom prst="rect">
            <a:avLst/>
          </a:prstGeom>
          <a:noFill/>
        </p:spPr>
        <p:txBody>
          <a:bodyPr wrap="none" rtlCol="0">
            <a:spAutoFit/>
          </a:bodyPr>
          <a:lstStyle/>
          <a:p>
            <a:r>
              <a:rPr lang="fr-FR" altLang="zh-CN" sz="1400" dirty="0">
                <a:solidFill>
                  <a:schemeClr val="bg1">
                    <a:lumMod val="50000"/>
                  </a:schemeClr>
                </a:solidFill>
              </a:rPr>
              <a:t>Je sais que je peux utiliser </a:t>
            </a:r>
            <a:r>
              <a:rPr lang="fr-FR" altLang="zh-CN" sz="1400" dirty="0" err="1">
                <a:solidFill>
                  <a:schemeClr val="bg1">
                    <a:lumMod val="50000"/>
                  </a:schemeClr>
                </a:solidFill>
              </a:rPr>
              <a:t>accumulate</a:t>
            </a:r>
            <a:r>
              <a:rPr lang="fr-FR" altLang="zh-CN" sz="1400" dirty="0">
                <a:solidFill>
                  <a:schemeClr val="bg1">
                    <a:lumMod val="50000"/>
                  </a:schemeClr>
                </a:solidFill>
              </a:rPr>
              <a:t>! Mais pour susciter  lambda </a:t>
            </a:r>
            <a:r>
              <a:rPr lang="fr-FR" altLang="zh-CN" sz="1400" dirty="0" err="1">
                <a:solidFill>
                  <a:schemeClr val="bg1">
                    <a:lumMod val="50000"/>
                  </a:schemeClr>
                </a:solidFill>
              </a:rPr>
              <a:t>function</a:t>
            </a:r>
            <a:r>
              <a:rPr lang="fr-FR" altLang="zh-CN" sz="1400" dirty="0">
                <a:solidFill>
                  <a:schemeClr val="bg1">
                    <a:lumMod val="50000"/>
                  </a:schemeClr>
                </a:solidFill>
              </a:rPr>
              <a:t>...
</a:t>
            </a:r>
            <a:endParaRPr lang="en-US" altLang="zh-CN" sz="1400" dirty="0">
              <a:solidFill>
                <a:schemeClr val="bg1">
                  <a:lumMod val="50000"/>
                </a:schemeClr>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shared_ptr</a:t>
            </a:r>
            <a:r>
              <a:rPr lang="en-US" altLang="zh-CN" dirty="0"/>
              <a:t> </a:t>
            </a:r>
            <a:r>
              <a:rPr lang="en-US" altLang="zh-CN" dirty="0" err="1"/>
              <a:t>fais</a:t>
            </a:r>
            <a:r>
              <a:rPr lang="en-US" altLang="zh-CN" dirty="0"/>
              <a:t> </a:t>
            </a:r>
            <a:r>
              <a:rPr lang="en-US" altLang="zh-CN" dirty="0" err="1"/>
              <a:t>l’affaire</a:t>
            </a:r>
            <a:r>
              <a:rPr lang="zh-CN" altLang="en-US" dirty="0"/>
              <a:t>，</a:t>
            </a:r>
            <a:r>
              <a:rPr lang="fr-FR" altLang="zh-CN" dirty="0" err="1"/>
              <a:t>Pouqoi</a:t>
            </a:r>
            <a:r>
              <a:rPr lang="fr-FR" altLang="zh-CN" dirty="0"/>
              <a:t> </a:t>
            </a:r>
            <a:r>
              <a:rPr lang="en-US" altLang="zh-CN" dirty="0" err="1"/>
              <a:t>unique_ptr</a:t>
            </a:r>
            <a:r>
              <a:rPr lang="zh-CN" altLang="en-US" dirty="0"/>
              <a:t>？</a:t>
            </a:r>
          </a:p>
        </p:txBody>
      </p:sp>
      <p:sp>
        <p:nvSpPr>
          <p:cNvPr id="3" name="Content Placeholder 2"/>
          <p:cNvSpPr>
            <a:spLocks noGrp="1"/>
          </p:cNvSpPr>
          <p:nvPr>
            <p:ph sz="half" idx="1"/>
          </p:nvPr>
        </p:nvSpPr>
        <p:spPr>
          <a:xfrm>
            <a:off x="192919" y="1786921"/>
            <a:ext cx="4437138" cy="4351338"/>
          </a:xfrm>
        </p:spPr>
        <p:txBody>
          <a:bodyPr>
            <a:normAutofit fontScale="75000" lnSpcReduction="20000"/>
          </a:bodyPr>
          <a:lstStyle/>
          <a:p>
            <a:r>
              <a:rPr lang="fr-FR" altLang="zh-CN" dirty="0" err="1"/>
              <a:t>shared_ptr</a:t>
            </a:r>
            <a:r>
              <a:rPr lang="fr-FR" altLang="zh-CN" dirty="0"/>
              <a:t> nécessite la maintenance d’un compteur de référence atomique, est inefficace, nécessite un morceau supplémentaire de mémoire de gestion, nécessite des pointeurs secondaires pour accéder aux objets réels et utilise des techniques d’effacement de type.
Avec toutes les </a:t>
            </a:r>
            <a:r>
              <a:rPr lang="fr-FR" altLang="zh-CN" dirty="0" err="1"/>
              <a:t>shared_ptr</a:t>
            </a:r>
            <a:r>
              <a:rPr lang="fr-FR" altLang="zh-CN" dirty="0"/>
              <a:t>, des problèmes tels que des références circulaires peuvent survenir, entraînant des fuites de mémoire, et vous devez toujours utiliser des pointeurs bruts ou des </a:t>
            </a:r>
            <a:r>
              <a:rPr lang="fr-FR" altLang="zh-CN" dirty="0" err="1"/>
              <a:t>weak_ptr</a:t>
            </a:r>
            <a:r>
              <a:rPr lang="fr-FR" altLang="zh-CN" dirty="0"/>
              <a:t> qui n’affectent pas le nombre à éviter. Par exemple, l’exemple de droite :
</a:t>
            </a:r>
            <a:endParaRPr lang="zh-CN" altLang="en-US" dirty="0"/>
          </a:p>
        </p:txBody>
      </p:sp>
      <p:sp>
        <p:nvSpPr>
          <p:cNvPr id="5" name="Espace réservé du contenu 4">
            <a:extLst>
              <a:ext uri="{FF2B5EF4-FFF2-40B4-BE49-F238E27FC236}">
                <a16:creationId xmlns:a16="http://schemas.microsoft.com/office/drawing/2014/main" id="{03433140-DD2E-4711-AE92-B4DDE9E982E9}"/>
              </a:ext>
            </a:extLst>
          </p:cNvPr>
          <p:cNvSpPr>
            <a:spLocks noGrp="1"/>
          </p:cNvSpPr>
          <p:nvPr>
            <p:ph sz="half" idx="2"/>
          </p:nvPr>
        </p:nvSpPr>
        <p:spPr/>
        <p:txBody>
          <a:bodyPr>
            <a:normAutofit fontScale="75000" lnSpcReduction="20000"/>
          </a:bodyPr>
          <a:lstStyle/>
          <a:p>
            <a:endParaRPr lang="fr-FR"/>
          </a:p>
        </p:txBody>
      </p:sp>
      <p:pic>
        <p:nvPicPr>
          <p:cNvPr id="6" name="Image 5">
            <a:extLst>
              <a:ext uri="{FF2B5EF4-FFF2-40B4-BE49-F238E27FC236}">
                <a16:creationId xmlns:a16="http://schemas.microsoft.com/office/drawing/2014/main" id="{0E5A4873-3741-4D77-96C8-B2E70796F575}"/>
              </a:ext>
            </a:extLst>
          </p:cNvPr>
          <p:cNvPicPr>
            <a:picLocks noChangeAspect="1"/>
          </p:cNvPicPr>
          <p:nvPr/>
        </p:nvPicPr>
        <p:blipFill>
          <a:blip r:embed="rId2"/>
          <a:stretch>
            <a:fillRect/>
          </a:stretch>
        </p:blipFill>
        <p:spPr>
          <a:xfrm>
            <a:off x="4630057" y="1825625"/>
            <a:ext cx="7525402" cy="3657917"/>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 </a:t>
            </a:r>
            <a:r>
              <a:rPr lang="en-US" altLang="zh-CN" dirty="0"/>
              <a:t>1</a:t>
            </a:r>
          </a:p>
        </p:txBody>
      </p:sp>
      <p:sp>
        <p:nvSpPr>
          <p:cNvPr id="3" name="Content Placeholder 2"/>
          <p:cNvSpPr>
            <a:spLocks noGrp="1"/>
          </p:cNvSpPr>
          <p:nvPr>
            <p:ph sz="half" idx="1"/>
          </p:nvPr>
        </p:nvSpPr>
        <p:spPr>
          <a:xfrm>
            <a:off x="233106" y="1540782"/>
            <a:ext cx="4033408" cy="4351338"/>
          </a:xfrm>
        </p:spPr>
        <p:txBody>
          <a:bodyPr>
            <a:normAutofit fontScale="70000" lnSpcReduction="20000"/>
          </a:bodyPr>
          <a:lstStyle/>
          <a:p>
            <a:r>
              <a:rPr lang="fr-FR" altLang="zh-CN" dirty="0"/>
              <a:t>Comment le résoudre? Il suffit de changer celui qui logiquement « n’a pas de propriété » pour </a:t>
            </a:r>
            <a:r>
              <a:rPr lang="fr-FR" altLang="zh-CN" dirty="0" err="1"/>
              <a:t>weak_ptr</a:t>
            </a:r>
            <a:r>
              <a:rPr lang="fr-FR" altLang="zh-CN" dirty="0"/>
              <a:t>:
Parce qu’il est naturel que la fenêtre parente « possède » la fenêtre enfant et que la fenêtre enfant ne « possède » pas la fenêtre parente.
En fait, l’essentiel est qu’une fenêtre parente peut avoir plusieurs fenêtres enfants, et ce n’est qu’en stipulant que la fenêtre enfant est subordonnée à la fenêtre parente que le problème de comptage des références peut être résolu...
</a:t>
            </a:r>
            <a:endParaRPr lang="en-US" altLang="zh-CN" dirty="0">
              <a:solidFill>
                <a:schemeClr val="bg1">
                  <a:lumMod val="65000"/>
                </a:schemeClr>
              </a:solidFill>
            </a:endParaRPr>
          </a:p>
        </p:txBody>
      </p:sp>
      <p:sp>
        <p:nvSpPr>
          <p:cNvPr id="5" name="Espace réservé du contenu 4">
            <a:extLst>
              <a:ext uri="{FF2B5EF4-FFF2-40B4-BE49-F238E27FC236}">
                <a16:creationId xmlns:a16="http://schemas.microsoft.com/office/drawing/2014/main" id="{B9EC5DBE-E13E-4FB3-A41F-FCFEEA46E9D5}"/>
              </a:ext>
            </a:extLst>
          </p:cNvPr>
          <p:cNvSpPr>
            <a:spLocks noGrp="1"/>
          </p:cNvSpPr>
          <p:nvPr>
            <p:ph sz="half" idx="2"/>
          </p:nvPr>
        </p:nvSpPr>
        <p:spPr/>
        <p:txBody>
          <a:bodyPr>
            <a:normAutofit fontScale="70000" lnSpcReduction="20000"/>
          </a:bodyPr>
          <a:lstStyle/>
          <a:p>
            <a:endParaRPr lang="fr-FR"/>
          </a:p>
        </p:txBody>
      </p:sp>
      <p:pic>
        <p:nvPicPr>
          <p:cNvPr id="8" name="Image 7">
            <a:extLst>
              <a:ext uri="{FF2B5EF4-FFF2-40B4-BE49-F238E27FC236}">
                <a16:creationId xmlns:a16="http://schemas.microsoft.com/office/drawing/2014/main" id="{785284C2-C954-4E3B-A2EE-F0593639EFDD}"/>
              </a:ext>
            </a:extLst>
          </p:cNvPr>
          <p:cNvPicPr>
            <a:picLocks noChangeAspect="1"/>
          </p:cNvPicPr>
          <p:nvPr/>
        </p:nvPicPr>
        <p:blipFill>
          <a:blip r:embed="rId2"/>
          <a:stretch>
            <a:fillRect/>
          </a:stretch>
        </p:blipFill>
        <p:spPr>
          <a:xfrm>
            <a:off x="4266513" y="1461792"/>
            <a:ext cx="7925487" cy="3673158"/>
          </a:xfrm>
          <a:prstGeom prst="rect">
            <a:avLst/>
          </a:prstGeom>
        </p:spPr>
      </p:pic>
      <p:cxnSp>
        <p:nvCxnSpPr>
          <p:cNvPr id="9" name="Straight Connector 5">
            <a:extLst>
              <a:ext uri="{FF2B5EF4-FFF2-40B4-BE49-F238E27FC236}">
                <a16:creationId xmlns:a16="http://schemas.microsoft.com/office/drawing/2014/main" id="{B506F924-51BD-498E-BC29-E8E6A5203084}"/>
              </a:ext>
            </a:extLst>
          </p:cNvPr>
          <p:cNvCxnSpPr/>
          <p:nvPr/>
        </p:nvCxnSpPr>
        <p:spPr>
          <a:xfrm>
            <a:off x="4953000" y="2393949"/>
            <a:ext cx="623570" cy="952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a:t>
            </a:r>
            <a:r>
              <a:rPr lang="en-US" altLang="zh-CN" dirty="0"/>
              <a:t>2</a:t>
            </a:r>
          </a:p>
        </p:txBody>
      </p:sp>
      <p:cxnSp>
        <p:nvCxnSpPr>
          <p:cNvPr id="6" name="Straight Connector 5"/>
          <p:cNvCxnSpPr/>
          <p:nvPr/>
        </p:nvCxnSpPr>
        <p:spPr>
          <a:xfrm flipV="1">
            <a:off x="6356350" y="2687955"/>
            <a:ext cx="193675" cy="635"/>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61985" y="4378960"/>
            <a:ext cx="444500" cy="508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
        <p:nvSpPr>
          <p:cNvPr id="5" name="Espace réservé du contenu 4">
            <a:extLst>
              <a:ext uri="{FF2B5EF4-FFF2-40B4-BE49-F238E27FC236}">
                <a16:creationId xmlns:a16="http://schemas.microsoft.com/office/drawing/2014/main" id="{FCF946E3-C025-411C-AD37-4111409E9CF6}"/>
              </a:ext>
            </a:extLst>
          </p:cNvPr>
          <p:cNvSpPr>
            <a:spLocks noGrp="1"/>
          </p:cNvSpPr>
          <p:nvPr>
            <p:ph sz="half" idx="2"/>
          </p:nvPr>
        </p:nvSpPr>
        <p:spPr/>
        <p:txBody>
          <a:bodyPr>
            <a:normAutofit fontScale="62500" lnSpcReduction="20000"/>
          </a:bodyPr>
          <a:lstStyle/>
          <a:p>
            <a:endParaRPr lang="fr-FR"/>
          </a:p>
        </p:txBody>
      </p:sp>
      <p:pic>
        <p:nvPicPr>
          <p:cNvPr id="7" name="Image 6">
            <a:extLst>
              <a:ext uri="{FF2B5EF4-FFF2-40B4-BE49-F238E27FC236}">
                <a16:creationId xmlns:a16="http://schemas.microsoft.com/office/drawing/2014/main" id="{D9B3B61B-491F-415C-8369-A6B09759485C}"/>
              </a:ext>
            </a:extLst>
          </p:cNvPr>
          <p:cNvPicPr>
            <a:picLocks noChangeAspect="1"/>
          </p:cNvPicPr>
          <p:nvPr/>
        </p:nvPicPr>
        <p:blipFill>
          <a:blip r:embed="rId2"/>
          <a:stretch>
            <a:fillRect/>
          </a:stretch>
        </p:blipFill>
        <p:spPr>
          <a:xfrm>
            <a:off x="2152791" y="1437903"/>
            <a:ext cx="8142676" cy="371126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t>Solution </a:t>
            </a:r>
            <a:r>
              <a:rPr lang="en-US" altLang="zh-CN" dirty="0"/>
              <a:t>2</a:t>
            </a:r>
            <a:r>
              <a:rPr lang="zh-CN" altLang="en-US" dirty="0"/>
              <a:t>（</a:t>
            </a:r>
            <a:r>
              <a:rPr lang="fr-FR" altLang="zh-CN" dirty="0"/>
              <a:t>suite</a:t>
            </a:r>
            <a:r>
              <a:rPr lang="zh-CN" altLang="en-US" dirty="0"/>
              <a:t>）</a:t>
            </a:r>
          </a:p>
        </p:txBody>
      </p:sp>
      <p:pic>
        <p:nvPicPr>
          <p:cNvPr id="10" name="Espace réservé du contenu 9">
            <a:extLst>
              <a:ext uri="{FF2B5EF4-FFF2-40B4-BE49-F238E27FC236}">
                <a16:creationId xmlns:a16="http://schemas.microsoft.com/office/drawing/2014/main" id="{FD86CFC6-FAB7-46AB-A40D-77CFEF57818D}"/>
              </a:ext>
            </a:extLst>
          </p:cNvPr>
          <p:cNvPicPr>
            <a:picLocks noGrp="1" noChangeAspect="1"/>
          </p:cNvPicPr>
          <p:nvPr>
            <p:ph sz="half" idx="2"/>
          </p:nvPr>
        </p:nvPicPr>
        <p:blipFill>
          <a:blip r:embed="rId2"/>
          <a:stretch>
            <a:fillRect/>
          </a:stretch>
        </p:blipFill>
        <p:spPr>
          <a:xfrm>
            <a:off x="1341965" y="1378857"/>
            <a:ext cx="9015975" cy="4419867"/>
          </a:xfrm>
          <a:prstGeom prst="rect">
            <a:avLst/>
          </a:prstGeom>
        </p:spPr>
      </p:pic>
      <p:cxnSp>
        <p:nvCxnSpPr>
          <p:cNvPr id="13" name="Straight Connector 5">
            <a:extLst>
              <a:ext uri="{FF2B5EF4-FFF2-40B4-BE49-F238E27FC236}">
                <a16:creationId xmlns:a16="http://schemas.microsoft.com/office/drawing/2014/main" id="{7A3D960D-DC5D-444C-B4A5-640FCE4F87D3}"/>
              </a:ext>
            </a:extLst>
          </p:cNvPr>
          <p:cNvCxnSpPr/>
          <p:nvPr/>
        </p:nvCxnSpPr>
        <p:spPr>
          <a:xfrm>
            <a:off x="1934936" y="2527149"/>
            <a:ext cx="847725" cy="889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1">
            <a:extLst>
              <a:ext uri="{FF2B5EF4-FFF2-40B4-BE49-F238E27FC236}">
                <a16:creationId xmlns:a16="http://schemas.microsoft.com/office/drawing/2014/main" id="{A7F0D0A5-430E-47AA-82F1-A06983A76BA1}"/>
              </a:ext>
            </a:extLst>
          </p:cNvPr>
          <p:cNvCxnSpPr/>
          <p:nvPr/>
        </p:nvCxnSpPr>
        <p:spPr>
          <a:xfrm flipV="1">
            <a:off x="3955143" y="4292268"/>
            <a:ext cx="751205" cy="508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ltLang="zh-CN" dirty="0"/>
              <a:t>Pause </a:t>
            </a:r>
            <a:r>
              <a:rPr lang="fr-FR" altLang="zh-CN" dirty="0">
                <a:sym typeface="Wingdings" panose="05000000000000000000" pitchFamily="2" charset="2"/>
              </a:rPr>
              <a:t> </a:t>
            </a:r>
            <a:r>
              <a:rPr lang="fr-FR" altLang="zh-CN" dirty="0"/>
              <a:t> </a:t>
            </a:r>
            <a:endParaRPr lang="zh-CN" altLang="en-US" dirty="0"/>
          </a:p>
        </p:txBody>
      </p:sp>
      <p:sp>
        <p:nvSpPr>
          <p:cNvPr id="6" name="Content Placeholder 5"/>
          <p:cNvSpPr>
            <a:spLocks noGrp="1"/>
          </p:cNvSpPr>
          <p:nvPr>
            <p:ph idx="1"/>
          </p:nvPr>
        </p:nvSpPr>
        <p:spPr/>
        <p:txBody>
          <a:bodyPr/>
          <a:lstStyle/>
          <a:p>
            <a:r>
              <a:rPr lang="fr-FR" altLang="zh-CN" dirty="0"/>
              <a:t>La prochaine chose que vous remarquerez est que sous la gestion des pointeurs intelligents, certains types d’objets n’ont pas toujours besoin d’être copiés et déplacés.</a:t>
            </a:r>
            <a:r>
              <a:rPr lang="zh-CN" altLang="en-US" dirty="0"/>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ltLang="zh-CN" dirty="0"/>
              <a:t>Quand s’inquiéter
</a:t>
            </a:r>
            <a:endParaRPr lang="en-US" altLang="zh-CN" dirty="0"/>
          </a:p>
        </p:txBody>
      </p:sp>
      <p:sp>
        <p:nvSpPr>
          <p:cNvPr id="6" name="Content Placeholder 5"/>
          <p:cNvSpPr>
            <a:spLocks noGrp="1"/>
          </p:cNvSpPr>
          <p:nvPr>
            <p:ph idx="1"/>
          </p:nvPr>
        </p:nvSpPr>
        <p:spPr>
          <a:xfrm>
            <a:off x="647700" y="1825625"/>
            <a:ext cx="11544300" cy="4351338"/>
          </a:xfrm>
        </p:spPr>
        <p:txBody>
          <a:bodyPr>
            <a:normAutofit/>
          </a:bodyPr>
          <a:lstStyle/>
          <a:p>
            <a:pPr marL="0" indent="0">
              <a:buNone/>
            </a:pPr>
            <a:r>
              <a:rPr lang="fr-FR" altLang="zh-CN" dirty="0">
                <a:sym typeface="+mn-ea"/>
              </a:rPr>
              <a:t>Les types suivants sont sûrs:</a:t>
            </a:r>
          </a:p>
          <a:p>
            <a:r>
              <a:rPr lang="fr-FR" altLang="zh-CN" dirty="0" err="1">
                <a:sym typeface="+mn-ea"/>
              </a:rPr>
              <a:t>int</a:t>
            </a:r>
            <a:r>
              <a:rPr lang="fr-FR" altLang="zh-CN" dirty="0">
                <a:sym typeface="+mn-ea"/>
              </a:rPr>
              <a:t> id;                                        Type de base
std::</a:t>
            </a:r>
            <a:r>
              <a:rPr lang="fr-FR" altLang="zh-CN" dirty="0" err="1">
                <a:sym typeface="+mn-ea"/>
              </a:rPr>
              <a:t>vector</a:t>
            </a:r>
            <a:r>
              <a:rPr lang="fr-FR" altLang="zh-CN" dirty="0">
                <a:sym typeface="+mn-ea"/>
              </a:rPr>
              <a:t>&lt;</a:t>
            </a:r>
            <a:r>
              <a:rPr lang="fr-FR" altLang="zh-CN" dirty="0" err="1">
                <a:sym typeface="+mn-ea"/>
              </a:rPr>
              <a:t>int</a:t>
            </a:r>
            <a:r>
              <a:rPr lang="fr-FR" altLang="zh-CN" dirty="0">
                <a:sym typeface="+mn-ea"/>
              </a:rPr>
              <a:t>&gt; </a:t>
            </a:r>
            <a:r>
              <a:rPr lang="fr-FR" altLang="zh-CN" dirty="0" err="1">
                <a:sym typeface="+mn-ea"/>
              </a:rPr>
              <a:t>arr</a:t>
            </a:r>
            <a:r>
              <a:rPr lang="fr-FR" altLang="zh-CN" dirty="0">
                <a:sym typeface="+mn-ea"/>
              </a:rPr>
              <a:t>;                  Conteneur STL
std::</a:t>
            </a:r>
            <a:r>
              <a:rPr lang="fr-FR" altLang="zh-CN" dirty="0" err="1">
                <a:sym typeface="+mn-ea"/>
              </a:rPr>
              <a:t>shared_ptr</a:t>
            </a:r>
            <a:r>
              <a:rPr lang="fr-FR" altLang="zh-CN" dirty="0">
                <a:sym typeface="+mn-ea"/>
              </a:rPr>
              <a:t>&lt;Object&gt; enfant; Pointeurs intelligents
Objet *parent;                         s’il s’agit de .</a:t>
            </a:r>
            <a:r>
              <a:rPr lang="fr-FR" altLang="zh-CN" dirty="0" err="1">
                <a:sym typeface="+mn-ea"/>
              </a:rPr>
              <a:t>get</a:t>
            </a:r>
            <a:r>
              <a:rPr lang="fr-FR" altLang="zh-CN" dirty="0">
                <a:sym typeface="+mn-ea"/>
              </a:rPr>
              <a:t>() à partir du pointeur intelligent</a:t>
            </a:r>
          </a:p>
          <a:p>
            <a:endParaRPr lang="fr-FR" altLang="zh-CN" dirty="0">
              <a:sym typeface="+mn-ea"/>
            </a:endParaRPr>
          </a:p>
          <a:p>
            <a:pPr marL="0" indent="0">
              <a:buNone/>
            </a:pPr>
            <a:r>
              <a:rPr lang="fr-FR" altLang="zh-CN" dirty="0">
                <a:sym typeface="+mn-ea"/>
              </a:rPr>
              <a:t>Les objets suivants ne sont pas sécurisés :</a:t>
            </a:r>
          </a:p>
          <a:p>
            <a:r>
              <a:rPr lang="fr-FR" altLang="zh-CN" dirty="0">
                <a:sym typeface="+mn-ea"/>
              </a:rPr>
              <a:t>char *</a:t>
            </a:r>
            <a:r>
              <a:rPr lang="fr-FR" altLang="zh-CN" dirty="0" err="1">
                <a:sym typeface="+mn-ea"/>
              </a:rPr>
              <a:t>ptr</a:t>
            </a:r>
            <a:r>
              <a:rPr lang="fr-FR" altLang="zh-CN" dirty="0">
                <a:sym typeface="+mn-ea"/>
              </a:rPr>
              <a:t>;                                   s’il est alloué via </a:t>
            </a:r>
            <a:r>
              <a:rPr lang="fr-FR" altLang="zh-CN" dirty="0" err="1">
                <a:sym typeface="+mn-ea"/>
              </a:rPr>
              <a:t>malloc</a:t>
            </a:r>
            <a:r>
              <a:rPr lang="fr-FR" altLang="zh-CN" dirty="0">
                <a:sym typeface="+mn-ea"/>
              </a:rPr>
              <a:t>/free ou new/</a:t>
            </a:r>
            <a:r>
              <a:rPr lang="fr-FR" altLang="zh-CN" dirty="0" err="1">
                <a:sym typeface="+mn-ea"/>
              </a:rPr>
              <a:t>delete</a:t>
            </a:r>
            <a:r>
              <a:rPr lang="fr-FR" altLang="zh-CN" dirty="0">
                <a:sym typeface="+mn-ea"/>
              </a:rPr>
              <a:t>
</a:t>
            </a:r>
            <a:r>
              <a:rPr lang="fr-FR" altLang="zh-CN" dirty="0" err="1">
                <a:sym typeface="+mn-ea"/>
              </a:rPr>
              <a:t>GLint</a:t>
            </a:r>
            <a:r>
              <a:rPr lang="fr-FR" altLang="zh-CN" dirty="0">
                <a:sym typeface="+mn-ea"/>
              </a:rPr>
              <a:t> tex;                                 est le type sous-jacent </a:t>
            </a:r>
            <a:r>
              <a:rPr lang="fr-FR" altLang="zh-CN" dirty="0" err="1">
                <a:sym typeface="+mn-ea"/>
              </a:rPr>
              <a:t>int</a:t>
            </a:r>
            <a:r>
              <a:rPr lang="fr-FR" altLang="zh-CN" dirty="0">
                <a:sym typeface="+mn-ea"/>
              </a:rPr>
              <a:t>, mais correspond à un type de ressource
std::</a:t>
            </a:r>
            <a:r>
              <a:rPr lang="fr-FR" altLang="zh-CN" dirty="0" err="1">
                <a:sym typeface="+mn-ea"/>
              </a:rPr>
              <a:t>vector</a:t>
            </a:r>
            <a:r>
              <a:rPr lang="fr-FR" altLang="zh-CN" dirty="0">
                <a:sym typeface="+mn-ea"/>
              </a:rPr>
              <a:t>&lt;Object *&gt; </a:t>
            </a:r>
            <a:r>
              <a:rPr lang="fr-FR" altLang="zh-CN" dirty="0" err="1">
                <a:sym typeface="+mn-ea"/>
              </a:rPr>
              <a:t>objs</a:t>
            </a:r>
            <a:r>
              <a:rPr lang="fr-FR" altLang="zh-CN" dirty="0">
                <a:sym typeface="+mn-ea"/>
              </a:rPr>
              <a:t>;       Conteneur STL, mais avec des objets dangereux</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Les membres sont tous des types sûrs: 
</a:t>
            </a:r>
            <a:endParaRPr lang="en-US" altLang="zh-CN" dirty="0">
              <a:sym typeface="+mn-ea"/>
            </a:endParaRPr>
          </a:p>
        </p:txBody>
      </p:sp>
      <p:sp>
        <p:nvSpPr>
          <p:cNvPr id="3" name="Content Placeholder 2"/>
          <p:cNvSpPr>
            <a:spLocks noGrp="1"/>
          </p:cNvSpPr>
          <p:nvPr>
            <p:ph sz="half" idx="1"/>
          </p:nvPr>
        </p:nvSpPr>
        <p:spPr/>
        <p:txBody>
          <a:bodyPr>
            <a:normAutofit fontScale="67500" lnSpcReduction="20000"/>
          </a:bodyPr>
          <a:lstStyle/>
          <a:p>
            <a:r>
              <a:rPr lang="fr-FR" altLang="zh-CN" dirty="0"/>
              <a:t>Si tous les membres de votre classe sont des types sûrs, aucune des cinq fonctions n’a besoin d’être déclarée (ou déclarée comme = par défaut), et votre classe est automatiquement sécurisée.
La meilleure façon de le dire est que si vous n’avez pas besoin d’un </a:t>
            </a:r>
            <a:r>
              <a:rPr lang="fr-FR" altLang="zh-CN" dirty="0" err="1"/>
              <a:t>déconstructeur</a:t>
            </a:r>
            <a:r>
              <a:rPr lang="fr-FR" altLang="zh-CN" dirty="0"/>
              <a:t> personnalisé, la classe n’a pas à s’inquiéter.
Parce que si vous utilisez des </a:t>
            </a:r>
            <a:r>
              <a:rPr lang="fr-FR" altLang="zh-CN" dirty="0" err="1"/>
              <a:t>déconstructeurs</a:t>
            </a:r>
            <a:r>
              <a:rPr lang="fr-FR" altLang="zh-CN" dirty="0"/>
              <a:t> personnalisés, cela signifie souvent que les membres de votre classe contiennent des types dangereux</a:t>
            </a:r>
            <a:r>
              <a:rPr lang="zh-CN" dirty="0">
                <a:sym typeface="+mn-ea"/>
              </a:rPr>
              <a:t>。</a:t>
            </a:r>
          </a:p>
          <a:p>
            <a:r>
              <a:rPr lang="fr-FR" altLang="zh-CN" dirty="0"/>
              <a:t>Il n’y a généralement pas plus de deux cas :</a:t>
            </a:r>
          </a:p>
          <a:p>
            <a:pPr marL="457200" indent="-457200">
              <a:buFont typeface="+mj-lt"/>
              <a:buAutoNum type="arabicPeriod"/>
            </a:pPr>
            <a:r>
              <a:rPr lang="fr-FR" altLang="zh-CN" dirty="0"/>
              <a:t>Votre classe gère les ressources.
Votre classe est une structure de données.</a:t>
            </a:r>
            <a:endParaRPr lang="zh-CN" altLang="en-US" dirty="0"/>
          </a:p>
        </p:txBody>
      </p:sp>
      <p:pic>
        <p:nvPicPr>
          <p:cNvPr id="5" name="Content Placeholder 4"/>
          <p:cNvPicPr>
            <a:picLocks noGrp="1" noChangeAspect="1"/>
          </p:cNvPicPr>
          <p:nvPr>
            <p:ph sz="half" idx="2"/>
          </p:nvPr>
        </p:nvPicPr>
        <p:blipFill>
          <a:blip r:embed="rId3"/>
          <a:stretch>
            <a:fillRect/>
          </a:stretch>
        </p:blipFill>
        <p:spPr>
          <a:xfrm>
            <a:off x="6373495" y="1983740"/>
            <a:ext cx="5543550" cy="40354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管理着资源：删除拷贝函数，然后统一用智能指针管理</a:t>
            </a:r>
            <a:endParaRPr lang="en-US" altLang="zh-CN">
              <a:sym typeface="+mn-ea"/>
            </a:endParaRPr>
          </a:p>
        </p:txBody>
      </p:sp>
      <p:sp>
        <p:nvSpPr>
          <p:cNvPr id="3" name="Content Placeholder 2"/>
          <p:cNvSpPr>
            <a:spLocks noGrp="1"/>
          </p:cNvSpPr>
          <p:nvPr>
            <p:ph sz="half" idx="1"/>
          </p:nvPr>
        </p:nvSpPr>
        <p:spPr/>
        <p:txBody>
          <a:bodyPr>
            <a:normAutofit fontScale="80000" lnSpcReduction="10000"/>
          </a:bodyPr>
          <a:lstStyle/>
          <a:p>
            <a:r>
              <a:rPr lang="zh-CN" altLang="en-US">
                <a:sym typeface="+mn-ea"/>
              </a:rPr>
              <a:t>这个类管理着某种</a:t>
            </a:r>
            <a:r>
              <a:rPr lang="zh-CN" altLang="en-US" b="1">
                <a:sym typeface="+mn-ea"/>
              </a:rPr>
              <a:t>资源</a:t>
            </a:r>
            <a:r>
              <a:rPr lang="zh-CN" altLang="en-US">
                <a:sym typeface="+mn-ea"/>
              </a:rPr>
              <a:t>，资源往往不能被“复制”。比如一个</a:t>
            </a:r>
            <a:r>
              <a:rPr lang="en-US" altLang="zh-CN">
                <a:sym typeface="+mn-ea"/>
              </a:rPr>
              <a:t> OpenGL </a:t>
            </a:r>
            <a:r>
              <a:rPr lang="zh-CN" altLang="en-US">
                <a:sym typeface="+mn-ea"/>
              </a:rPr>
              <a:t>的着色器，或是一个</a:t>
            </a:r>
            <a:r>
              <a:rPr lang="en-US" altLang="zh-CN">
                <a:sym typeface="+mn-ea"/>
              </a:rPr>
              <a:t> Qt </a:t>
            </a:r>
            <a:r>
              <a:rPr lang="zh-CN" altLang="en-US">
                <a:sym typeface="+mn-ea"/>
              </a:rPr>
              <a:t>的窗口。</a:t>
            </a:r>
          </a:p>
          <a:p>
            <a:r>
              <a:rPr lang="zh-CN" altLang="en-US">
                <a:sym typeface="+mn-ea"/>
              </a:rPr>
              <a:t>如果你允许</a:t>
            </a:r>
            <a:r>
              <a:rPr lang="en-US" altLang="zh-CN">
                <a:sym typeface="+mn-ea"/>
              </a:rPr>
              <a:t> GLShader </a:t>
            </a:r>
            <a:r>
              <a:rPr lang="zh-CN" altLang="en-US">
                <a:sym typeface="+mn-ea"/>
              </a:rPr>
              <a:t>拷贝，就相当于把</a:t>
            </a:r>
            <a:r>
              <a:rPr lang="en-US" altLang="zh-CN">
                <a:sym typeface="+mn-ea"/>
              </a:rPr>
              <a:t> glCreateShader </a:t>
            </a:r>
            <a:r>
              <a:rPr lang="zh-CN" altLang="en-US">
                <a:sym typeface="+mn-ea"/>
              </a:rPr>
              <a:t>返回的</a:t>
            </a:r>
            <a:r>
              <a:rPr lang="en-US" altLang="zh-CN">
                <a:sym typeface="+mn-ea"/>
              </a:rPr>
              <a:t> int </a:t>
            </a:r>
            <a:r>
              <a:rPr lang="zh-CN" altLang="en-US">
                <a:sym typeface="+mn-ea"/>
              </a:rPr>
              <a:t>拷贝两遍，解构时就会出现重复释放</a:t>
            </a:r>
            <a:r>
              <a:rPr lang="en-US" altLang="zh-CN">
                <a:sym typeface="+mn-ea"/>
              </a:rPr>
              <a:t> (double free) </a:t>
            </a:r>
            <a:r>
              <a:rPr lang="zh-CN" altLang="en-US">
                <a:sym typeface="+mn-ea"/>
              </a:rPr>
              <a:t>错误。</a:t>
            </a:r>
          </a:p>
          <a:p>
            <a:r>
              <a:rPr lang="zh-CN" altLang="en-US">
                <a:sym typeface="+mn-ea"/>
              </a:rPr>
              <a:t>你会想“那我是不是可以在</a:t>
            </a:r>
            <a:r>
              <a:rPr lang="en-US" altLang="zh-CN">
                <a:sym typeface="+mn-ea"/>
              </a:rPr>
              <a:t> GLShader </a:t>
            </a:r>
            <a:r>
              <a:rPr lang="zh-CN" altLang="en-US">
                <a:sym typeface="+mn-ea"/>
              </a:rPr>
              <a:t>里加一个引用计数器呢，这样就可以算拷贝次数避免重复释放了！”</a:t>
            </a:r>
          </a:p>
          <a:p>
            <a:r>
              <a:rPr lang="zh-CN" altLang="en-US">
                <a:sym typeface="+mn-ea"/>
              </a:rPr>
              <a:t>可以，但是既然标准库已经提供了</a:t>
            </a:r>
            <a:r>
              <a:rPr lang="en-US" altLang="zh-CN">
                <a:sym typeface="+mn-ea"/>
              </a:rPr>
              <a:t> shared_ptr</a:t>
            </a:r>
            <a:r>
              <a:rPr lang="zh-CN" altLang="en-US">
                <a:sym typeface="+mn-ea"/>
              </a:rPr>
              <a:t>，还不如用</a:t>
            </a:r>
            <a:r>
              <a:rPr lang="en-US" altLang="zh-CN">
                <a:sym typeface="+mn-ea"/>
              </a:rPr>
              <a:t> shared_ptr&lt;GLShader&gt; </a:t>
            </a:r>
            <a:r>
              <a:rPr lang="zh-CN" altLang="en-US">
                <a:sym typeface="+mn-ea"/>
              </a:rPr>
              <a:t>来管理，省的每个类实现一遍原子引用计数器。</a:t>
            </a:r>
          </a:p>
        </p:txBody>
      </p:sp>
      <p:pic>
        <p:nvPicPr>
          <p:cNvPr id="6" name="Content Placeholder 5"/>
          <p:cNvPicPr>
            <a:picLocks noGrp="1" noChangeAspect="1"/>
          </p:cNvPicPr>
          <p:nvPr>
            <p:ph sz="half" idx="2"/>
          </p:nvPr>
        </p:nvPicPr>
        <p:blipFill>
          <a:blip r:embed="rId2"/>
          <a:stretch>
            <a:fillRect/>
          </a:stretch>
        </p:blipFill>
        <p:spPr>
          <a:xfrm>
            <a:off x="5832475" y="1366520"/>
            <a:ext cx="6359525" cy="5116830"/>
          </a:xfrm>
          <a:prstGeom prst="rect">
            <a:avLst/>
          </a:prstGeom>
        </p:spPr>
      </p:pic>
      <p:sp>
        <p:nvSpPr>
          <p:cNvPr id="7" name="Left Brace 6"/>
          <p:cNvSpPr/>
          <p:nvPr/>
        </p:nvSpPr>
        <p:spPr>
          <a:xfrm flipH="1">
            <a:off x="9504045" y="2736850"/>
            <a:ext cx="253365" cy="379095"/>
          </a:xfrm>
          <a:prstGeom prst="leftBrace">
            <a:avLst/>
          </a:prstGeom>
          <a:ln w="41275">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 Box 7"/>
          <p:cNvSpPr txBox="1"/>
          <p:nvPr/>
        </p:nvSpPr>
        <p:spPr>
          <a:xfrm>
            <a:off x="9884410" y="2604135"/>
            <a:ext cx="1794510" cy="645160"/>
          </a:xfrm>
          <a:prstGeom prst="rect">
            <a:avLst/>
          </a:prstGeom>
          <a:noFill/>
        </p:spPr>
        <p:txBody>
          <a:bodyPr wrap="square" rtlCol="0">
            <a:spAutoFit/>
          </a:bodyPr>
          <a:lstStyle/>
          <a:p>
            <a:r>
              <a:rPr lang="zh-CN" altLang="en-US">
                <a:solidFill>
                  <a:schemeClr val="accent1"/>
                </a:solidFill>
                <a:effectLst>
                  <a:outerShdw blurRad="38100" dist="25400" dir="5400000" algn="ctr" rotWithShape="0">
                    <a:srgbClr val="6E747A">
                      <a:alpha val="43000"/>
                    </a:srgbClr>
                  </a:outerShdw>
                </a:effectLst>
              </a:rPr>
              <a:t>管理资源的类，请删除他的拷贝</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是数据结构：如果可以，定义拷贝和移动</a:t>
            </a:r>
            <a:endParaRPr lang="en-US"/>
          </a:p>
        </p:txBody>
      </p:sp>
      <p:sp>
        <p:nvSpPr>
          <p:cNvPr id="3" name="Content Placeholder 2"/>
          <p:cNvSpPr>
            <a:spLocks noGrp="1"/>
          </p:cNvSpPr>
          <p:nvPr>
            <p:ph sz="half" idx="1"/>
          </p:nvPr>
        </p:nvSpPr>
        <p:spPr>
          <a:xfrm>
            <a:off x="647700" y="1825625"/>
            <a:ext cx="5641975" cy="4351655"/>
          </a:xfrm>
        </p:spPr>
        <p:txBody>
          <a:bodyPr/>
          <a:lstStyle/>
          <a:p>
            <a:r>
              <a:rPr lang="zh-CN" altLang="en-US"/>
              <a:t>这个类是你精心设计的</a:t>
            </a:r>
            <a:r>
              <a:rPr lang="zh-CN" altLang="en-US" b="1"/>
              <a:t>数据结构</a:t>
            </a:r>
            <a:r>
              <a:rPr lang="zh-CN" altLang="en-US"/>
              <a:t>，包括我们刚刚发明的</a:t>
            </a:r>
            <a:r>
              <a:rPr lang="en-US" altLang="zh-CN"/>
              <a:t> Vector</a:t>
            </a:r>
            <a:r>
              <a:rPr lang="zh-CN" altLang="en-US"/>
              <a:t>，还有链表，红黑树等。如果这些数据结构是可以支持拷贝的（比如</a:t>
            </a:r>
            <a:r>
              <a:rPr lang="en-US" altLang="zh-CN"/>
              <a:t> Vector </a:t>
            </a:r>
            <a:r>
              <a:rPr lang="zh-CN" altLang="en-US"/>
              <a:t>就可以），你可能需要自己一个个定义。如果不支持，那就删除（</a:t>
            </a:r>
            <a:r>
              <a:rPr lang="en-US" altLang="zh-CN"/>
              <a:t>= delete</a:t>
            </a:r>
            <a:r>
              <a:rPr lang="zh-CN" altLang="en-US"/>
              <a:t>）。</a:t>
            </a:r>
          </a:p>
        </p:txBody>
      </p:sp>
      <p:pic>
        <p:nvPicPr>
          <p:cNvPr id="5" name="Content Placeholder 4"/>
          <p:cNvPicPr>
            <a:picLocks noGrp="1" noChangeAspect="1"/>
          </p:cNvPicPr>
          <p:nvPr>
            <p:ph sz="half" idx="2"/>
          </p:nvPr>
        </p:nvPicPr>
        <p:blipFill>
          <a:blip r:embed="rId3"/>
          <a:stretch>
            <a:fillRect/>
          </a:stretch>
        </p:blipFill>
        <p:spPr>
          <a:xfrm>
            <a:off x="7329170" y="0"/>
            <a:ext cx="4862830" cy="6858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函数参数：如何避免不必要的拷贝</a:t>
            </a:r>
          </a:p>
        </p:txBody>
      </p:sp>
      <p:sp>
        <p:nvSpPr>
          <p:cNvPr id="3" name="Content Placeholder 2"/>
          <p:cNvSpPr>
            <a:spLocks noGrp="1"/>
          </p:cNvSpPr>
          <p:nvPr>
            <p:ph sz="half" idx="1"/>
          </p:nvPr>
        </p:nvSpPr>
        <p:spPr/>
        <p:txBody>
          <a:bodyPr/>
          <a:lstStyle/>
          <a:p>
            <a:r>
              <a:rPr lang="zh-CN" altLang="en-US"/>
              <a:t>注意到，如果函数的参数声明为值类型，很可能会造成一次不必要的拷贝。</a:t>
            </a:r>
          </a:p>
        </p:txBody>
      </p:sp>
      <p:pic>
        <p:nvPicPr>
          <p:cNvPr id="7" name="Content Placeholder 6"/>
          <p:cNvPicPr>
            <a:picLocks noGrp="1" noChangeAspect="1"/>
          </p:cNvPicPr>
          <p:nvPr>
            <p:ph sz="half" idx="2"/>
          </p:nvPr>
        </p:nvPicPr>
        <p:blipFill>
          <a:blip r:embed="rId2"/>
          <a:stretch>
            <a:fillRect/>
          </a:stretch>
        </p:blipFill>
        <p:spPr>
          <a:xfrm>
            <a:off x="6025515" y="635"/>
            <a:ext cx="6166485" cy="6857365"/>
          </a:xfrm>
          <a:prstGeom prst="rect">
            <a:avLst/>
          </a:prstGeom>
        </p:spPr>
      </p:pic>
      <p:cxnSp>
        <p:nvCxnSpPr>
          <p:cNvPr id="8" name="Straight Connector 7"/>
          <p:cNvCxnSpPr/>
          <p:nvPr/>
        </p:nvCxnSpPr>
        <p:spPr>
          <a:xfrm>
            <a:off x="7418705" y="4792980"/>
            <a:ext cx="746125"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0" y="5352415"/>
            <a:ext cx="2847340" cy="1505585"/>
          </a:xfrm>
          <a:prstGeom prst="rect">
            <a:avLst/>
          </a:prstGeom>
        </p:spPr>
      </p:pic>
      <p:cxnSp>
        <p:nvCxnSpPr>
          <p:cNvPr id="10" name="Straight Connector 9"/>
          <p:cNvCxnSpPr/>
          <p:nvPr/>
        </p:nvCxnSpPr>
        <p:spPr>
          <a:xfrm flipV="1">
            <a:off x="0" y="5876290"/>
            <a:ext cx="2553970" cy="4445"/>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zh-CN" dirty="0">
                <a:sym typeface="+mn-ea"/>
              </a:rPr>
              <a:t>Moderne : C++11 a introduit lambda </a:t>
            </a:r>
            <a:r>
              <a:rPr lang="fr-FR" altLang="zh-CN" dirty="0" err="1">
                <a:sym typeface="+mn-ea"/>
              </a:rPr>
              <a:t>function</a:t>
            </a:r>
            <a:r>
              <a:rPr lang="fr-FR" altLang="zh-CN" dirty="0">
                <a:sym typeface="+mn-ea"/>
              </a:rPr>
              <a:t>
</a:t>
            </a:r>
            <a:endParaRPr lang="zh-CN" altLang="en-US" dirty="0">
              <a:sym typeface="+mn-ea"/>
            </a:endParaRPr>
          </a:p>
        </p:txBody>
      </p:sp>
      <p:pic>
        <p:nvPicPr>
          <p:cNvPr id="4" name="Content Placeholder 3"/>
          <p:cNvPicPr>
            <a:picLocks noGrp="1" noChangeAspect="1"/>
          </p:cNvPicPr>
          <p:nvPr>
            <p:ph idx="1"/>
          </p:nvPr>
        </p:nvPicPr>
        <p:blipFill>
          <a:blip r:embed="rId2"/>
          <a:stretch>
            <a:fillRect/>
          </a:stretch>
        </p:blipFill>
        <p:spPr>
          <a:xfrm>
            <a:off x="2952115" y="2024380"/>
            <a:ext cx="5905500" cy="39528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sym typeface="+mn-ea"/>
              </a:rPr>
              <a:t>如何避免不必要的拷贝：常引用</a:t>
            </a:r>
            <a:endParaRPr lang="en-US"/>
          </a:p>
        </p:txBody>
      </p:sp>
      <p:sp>
        <p:nvSpPr>
          <p:cNvPr id="3" name="Content Placeholder 2"/>
          <p:cNvSpPr>
            <a:spLocks noGrp="1"/>
          </p:cNvSpPr>
          <p:nvPr>
            <p:ph sz="half" idx="1"/>
          </p:nvPr>
        </p:nvSpPr>
        <p:spPr/>
        <p:txBody>
          <a:bodyPr/>
          <a:lstStyle/>
          <a:p>
            <a:r>
              <a:rPr lang="zh-CN" altLang="en-US"/>
              <a:t>因此，可以把函数的参数类型声明为：</a:t>
            </a:r>
          </a:p>
          <a:p>
            <a:r>
              <a:rPr lang="en-US" altLang="zh-CN"/>
              <a:t>Pig const &amp;pig</a:t>
            </a:r>
          </a:p>
          <a:p>
            <a:r>
              <a:rPr lang="zh-CN" altLang="en-US"/>
              <a:t>这样传递的就是</a:t>
            </a:r>
            <a:r>
              <a:rPr lang="en-US" altLang="zh-CN"/>
              <a:t> pig </a:t>
            </a:r>
            <a:r>
              <a:rPr lang="zh-CN" altLang="en-US"/>
              <a:t>对象的</a:t>
            </a:r>
            <a:r>
              <a:rPr lang="zh-CN" altLang="en-US" b="1"/>
              <a:t>常引用</a:t>
            </a:r>
            <a:r>
              <a:rPr lang="zh-CN" altLang="en-US"/>
              <a:t>，从而实际只传递了一个指针，避免了拷贝。</a:t>
            </a:r>
          </a:p>
          <a:p>
            <a:r>
              <a:rPr lang="zh-CN" altLang="en-US"/>
              <a:t>常见的有</a:t>
            </a:r>
            <a:r>
              <a:rPr lang="en-US" altLang="zh-CN"/>
              <a:t> std::vector&lt;int&gt; const &amp;arr </a:t>
            </a:r>
            <a:r>
              <a:rPr lang="zh-CN" altLang="en-US"/>
              <a:t>等。</a:t>
            </a:r>
          </a:p>
          <a:p>
            <a:r>
              <a:rPr lang="zh-CN" altLang="en-US">
                <a:solidFill>
                  <a:schemeClr val="bg1">
                    <a:lumMod val="65000"/>
                  </a:schemeClr>
                </a:solidFill>
              </a:rPr>
              <a:t>注：有的教材喜欢这样：</a:t>
            </a:r>
            <a:r>
              <a:rPr lang="en-US" altLang="zh-CN">
                <a:solidFill>
                  <a:schemeClr val="bg1">
                    <a:lumMod val="65000"/>
                  </a:schemeClr>
                </a:solidFill>
              </a:rPr>
              <a:t>const Pig &amp;pig</a:t>
            </a:r>
            <a:r>
              <a:rPr lang="zh-CN" altLang="en-US">
                <a:solidFill>
                  <a:schemeClr val="bg1">
                    <a:lumMod val="65000"/>
                  </a:schemeClr>
                </a:solidFill>
              </a:rPr>
              <a:t>，仅仅是个人喜好不同，没有实际区别。</a:t>
            </a:r>
          </a:p>
        </p:txBody>
      </p:sp>
      <p:pic>
        <p:nvPicPr>
          <p:cNvPr id="5" name="Content Placeholder 4"/>
          <p:cNvPicPr>
            <a:picLocks noGrp="1" noChangeAspect="1"/>
          </p:cNvPicPr>
          <p:nvPr>
            <p:ph sz="half" idx="2"/>
          </p:nvPr>
        </p:nvPicPr>
        <p:blipFill>
          <a:blip r:embed="rId2"/>
          <a:stretch>
            <a:fillRect/>
          </a:stretch>
        </p:blipFill>
        <p:spPr>
          <a:xfrm>
            <a:off x="6187440" y="-635"/>
            <a:ext cx="6004560" cy="6858635"/>
          </a:xfrm>
          <a:prstGeom prst="rect">
            <a:avLst/>
          </a:prstGeom>
        </p:spPr>
      </p:pic>
      <p:cxnSp>
        <p:nvCxnSpPr>
          <p:cNvPr id="8" name="Straight Connector 7"/>
          <p:cNvCxnSpPr/>
          <p:nvPr/>
        </p:nvCxnSpPr>
        <p:spPr>
          <a:xfrm flipV="1">
            <a:off x="7480300" y="4740910"/>
            <a:ext cx="1471295" cy="635"/>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0" y="5868035"/>
            <a:ext cx="2144395" cy="98996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函数参数类型优化规则：</a:t>
            </a:r>
            <a:r>
              <a:rPr lang="zh-CN" altLang="en-US">
                <a:sym typeface="+mn-ea"/>
              </a:rPr>
              <a:t>按</a:t>
            </a:r>
            <a:r>
              <a:rPr lang="zh-CN" altLang="en-US"/>
              <a:t>引用还是按值？</a:t>
            </a:r>
          </a:p>
        </p:txBody>
      </p:sp>
      <p:sp>
        <p:nvSpPr>
          <p:cNvPr id="5" name="Content Placeholder 4"/>
          <p:cNvSpPr>
            <a:spLocks noGrp="1"/>
          </p:cNvSpPr>
          <p:nvPr>
            <p:ph idx="1"/>
          </p:nvPr>
        </p:nvSpPr>
        <p:spPr/>
        <p:txBody>
          <a:bodyPr>
            <a:normAutofit fontScale="92500" lnSpcReduction="10000"/>
          </a:bodyPr>
          <a:lstStyle/>
          <a:p>
            <a:r>
              <a:rPr lang="zh-CN" altLang="en-US"/>
              <a:t>如果是基础类型（比如</a:t>
            </a:r>
            <a:r>
              <a:rPr lang="en-US" altLang="zh-CN"/>
              <a:t> int</a:t>
            </a:r>
            <a:r>
              <a:rPr lang="zh-CN" altLang="en-US"/>
              <a:t>，</a:t>
            </a:r>
            <a:r>
              <a:rPr lang="en-US" altLang="zh-CN"/>
              <a:t>float</a:t>
            </a:r>
            <a:r>
              <a:rPr lang="zh-CN" altLang="en-US"/>
              <a:t>）则按值传递：</a:t>
            </a:r>
          </a:p>
          <a:p>
            <a:r>
              <a:rPr lang="en-US" altLang="zh-CN">
                <a:sym typeface="+mn-ea"/>
              </a:rPr>
              <a:t>float squareRoot(float </a:t>
            </a:r>
            <a:r>
              <a:rPr lang="en-US" altLang="zh-CN"/>
              <a:t>val);</a:t>
            </a:r>
          </a:p>
          <a:p>
            <a:r>
              <a:rPr lang="zh-CN" altLang="en-US">
                <a:sym typeface="+mn-ea"/>
              </a:rPr>
              <a:t>如果是原始指针（比如</a:t>
            </a:r>
            <a:r>
              <a:rPr lang="en-US" altLang="zh-CN">
                <a:sym typeface="+mn-ea"/>
              </a:rPr>
              <a:t> int *</a:t>
            </a:r>
            <a:r>
              <a:rPr lang="zh-CN" altLang="en-US">
                <a:sym typeface="+mn-ea"/>
              </a:rPr>
              <a:t>，</a:t>
            </a:r>
            <a:r>
              <a:rPr lang="en-US" altLang="zh-CN">
                <a:sym typeface="+mn-ea"/>
              </a:rPr>
              <a:t>Object *</a:t>
            </a:r>
            <a:r>
              <a:rPr lang="zh-CN" altLang="en-US">
                <a:sym typeface="+mn-ea"/>
              </a:rPr>
              <a:t>）则按值传递：</a:t>
            </a:r>
            <a:endParaRPr lang="zh-CN" altLang="en-US"/>
          </a:p>
          <a:p>
            <a:r>
              <a:rPr lang="en-US" altLang="zh-CN">
                <a:sym typeface="+mn-ea"/>
              </a:rPr>
              <a:t>void doSomethingWith(Object *ptr);</a:t>
            </a:r>
            <a:endParaRPr lang="zh-CN" altLang="en-US"/>
          </a:p>
          <a:p>
            <a:r>
              <a:rPr lang="zh-CN" altLang="en-US"/>
              <a:t>如果是数据容器类型（比如</a:t>
            </a:r>
            <a:r>
              <a:rPr lang="en-US" altLang="zh-CN"/>
              <a:t> vector</a:t>
            </a:r>
            <a:r>
              <a:rPr lang="zh-CN" altLang="en-US"/>
              <a:t>，</a:t>
            </a:r>
            <a:r>
              <a:rPr lang="en-US" altLang="zh-CN"/>
              <a:t>string</a:t>
            </a:r>
            <a:r>
              <a:rPr lang="zh-CN" altLang="en-US"/>
              <a:t>）则按常引用传递：</a:t>
            </a:r>
          </a:p>
          <a:p>
            <a:r>
              <a:rPr lang="en-US" altLang="zh-CN"/>
              <a:t>int sumArray(std::vector&lt;int&gt; const &amp;arr);</a:t>
            </a:r>
          </a:p>
          <a:p>
            <a:r>
              <a:rPr lang="zh-CN" altLang="en-US"/>
              <a:t>如果数据容器不大（比如</a:t>
            </a:r>
            <a:r>
              <a:rPr lang="en-US" altLang="zh-CN"/>
              <a:t> tuple&lt;int, int&gt;</a:t>
            </a:r>
            <a:r>
              <a:rPr lang="zh-CN" altLang="en-US"/>
              <a:t>），则其实可以按值传递：</a:t>
            </a:r>
          </a:p>
          <a:p>
            <a:r>
              <a:rPr lang="en-US" altLang="zh-CN"/>
              <a:t>glm::vec3 calculateGravityAt(glm::vec3 pos);</a:t>
            </a:r>
          </a:p>
          <a:p>
            <a:r>
              <a:rPr lang="zh-CN" altLang="en-US"/>
              <a:t>如果是智能指针（比如</a:t>
            </a:r>
            <a:r>
              <a:rPr lang="en-US" altLang="zh-CN"/>
              <a:t> shared_ptr</a:t>
            </a:r>
            <a:r>
              <a:rPr lang="zh-CN" altLang="en-US"/>
              <a:t>），且需要</a:t>
            </a:r>
            <a:r>
              <a:rPr lang="zh-CN" altLang="en-US" b="1"/>
              <a:t>生命周期控制权</a:t>
            </a:r>
            <a:r>
              <a:rPr lang="zh-CN" altLang="en-US"/>
              <a:t>，则按值传递：</a:t>
            </a:r>
          </a:p>
          <a:p>
            <a:r>
              <a:rPr lang="en-US" altLang="zh-CN"/>
              <a:t>void addObject(std::shared_ptr&lt;Object&gt; obj);</a:t>
            </a:r>
          </a:p>
          <a:p>
            <a:r>
              <a:rPr lang="zh-CN" altLang="en-US"/>
              <a:t>如果是智能指针，但</a:t>
            </a:r>
            <a:r>
              <a:rPr lang="zh-CN" altLang="en-US" b="1"/>
              <a:t>不需要生命周期</a:t>
            </a:r>
            <a:r>
              <a:rPr lang="zh-CN" altLang="en-US"/>
              <a:t>，则通过</a:t>
            </a:r>
            <a:r>
              <a:rPr lang="en-US" altLang="zh-CN"/>
              <a:t> .get() </a:t>
            </a:r>
            <a:r>
              <a:rPr lang="zh-CN" altLang="en-US"/>
              <a:t>获取原始指针后，按值传递：</a:t>
            </a:r>
          </a:p>
          <a:p>
            <a:r>
              <a:rPr lang="en-US" altLang="zh-CN"/>
              <a:t>void modifyObject(Object *obj);</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小贴士：如何避免不经意的</a:t>
            </a:r>
            <a:r>
              <a:rPr lang="zh-CN" altLang="en-US">
                <a:sym typeface="+mn-ea"/>
              </a:rPr>
              <a:t>隐式</a:t>
            </a:r>
            <a:r>
              <a:rPr lang="zh-CN" altLang="en-US"/>
              <a:t>拷贝</a:t>
            </a:r>
          </a:p>
        </p:txBody>
      </p:sp>
      <p:sp>
        <p:nvSpPr>
          <p:cNvPr id="4" name="Content Placeholder 3"/>
          <p:cNvSpPr>
            <a:spLocks noGrp="1"/>
          </p:cNvSpPr>
          <p:nvPr>
            <p:ph sz="half" idx="1"/>
          </p:nvPr>
        </p:nvSpPr>
        <p:spPr/>
        <p:txBody>
          <a:bodyPr/>
          <a:lstStyle/>
          <a:p>
            <a:r>
              <a:rPr lang="zh-CN" altLang="en-US"/>
              <a:t>我们可以将拷贝构造函数声明为</a:t>
            </a:r>
            <a:r>
              <a:rPr lang="en-US" altLang="zh-CN"/>
              <a:t> explicit </a:t>
            </a:r>
            <a:r>
              <a:rPr lang="zh-CN" altLang="en-US"/>
              <a:t>的，这样隐式的拷贝就会出错，从而发现因为疏忽大意造成的不必要拷贝。而当的确需要拷贝时，也可以改成</a:t>
            </a:r>
            <a:r>
              <a:rPr lang="en-US" altLang="zh-CN"/>
              <a:t> Pig(pig) </a:t>
            </a:r>
            <a:r>
              <a:rPr lang="zh-CN" altLang="en-US"/>
              <a:t>语法来强制拷贝。</a:t>
            </a:r>
          </a:p>
        </p:txBody>
      </p:sp>
      <p:pic>
        <p:nvPicPr>
          <p:cNvPr id="6" name="Content Placeholder 5"/>
          <p:cNvPicPr>
            <a:picLocks noGrp="1" noChangeAspect="1"/>
          </p:cNvPicPr>
          <p:nvPr>
            <p:ph sz="half" idx="2"/>
          </p:nvPr>
        </p:nvPicPr>
        <p:blipFill>
          <a:blip r:embed="rId2"/>
          <a:stretch>
            <a:fillRect/>
          </a:stretch>
        </p:blipFill>
        <p:spPr>
          <a:xfrm>
            <a:off x="5855335" y="2053590"/>
            <a:ext cx="5434330" cy="3895090"/>
          </a:xfrm>
          <a:prstGeom prst="rect">
            <a:avLst/>
          </a:prstGeom>
        </p:spPr>
      </p:pic>
      <p:cxnSp>
        <p:nvCxnSpPr>
          <p:cNvPr id="7" name="Straight Connector 6"/>
          <p:cNvCxnSpPr/>
          <p:nvPr/>
        </p:nvCxnSpPr>
        <p:spPr>
          <a:xfrm>
            <a:off x="6513195" y="4036695"/>
            <a:ext cx="3655695" cy="13970"/>
          </a:xfrm>
          <a:prstGeom prst="line">
            <a:avLst/>
          </a:prstGeom>
          <a:ln w="34925" cmpd="sng">
            <a:solidFill>
              <a:srgbClr val="FF33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eeseresult"/>
          <p:cNvPicPr>
            <a:picLocks noChangeAspect="1"/>
          </p:cNvPicPr>
          <p:nvPr/>
        </p:nvPicPr>
        <p:blipFill>
          <a:blip r:embed="rId2">
            <a:lum bright="42000" contrast="-42000"/>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为什么很多面向对象语言，比如</a:t>
            </a:r>
            <a:r>
              <a:rPr lang="en-US" altLang="zh-CN"/>
              <a:t> Java</a:t>
            </a:r>
            <a:r>
              <a:rPr lang="zh-CN" altLang="en-US"/>
              <a:t>，都没有</a:t>
            </a:r>
            <a:r>
              <a:rPr lang="zh-CN"/>
              <a:t>构造函数全家桶这些概念</a:t>
            </a:r>
            <a:r>
              <a:rPr lang="zh-CN" altLang="en-US"/>
              <a:t>？</a:t>
            </a:r>
          </a:p>
        </p:txBody>
      </p:sp>
      <p:sp>
        <p:nvSpPr>
          <p:cNvPr id="3" name="Content Placeholder 2"/>
          <p:cNvSpPr>
            <a:spLocks noGrp="1"/>
          </p:cNvSpPr>
          <p:nvPr>
            <p:ph idx="1"/>
          </p:nvPr>
        </p:nvSpPr>
        <p:spPr/>
        <p:txBody>
          <a:bodyPr>
            <a:normAutofit/>
          </a:bodyPr>
          <a:lstStyle/>
          <a:p>
            <a:r>
              <a:rPr lang="zh-CN" altLang="en-US"/>
              <a:t>因为他们的业务需求大多是：打开数据库，增删改查学生数据，打开一个窗口，写入一个文件，正则匹配是不是电邮地址，应答</a:t>
            </a:r>
            <a:r>
              <a:rPr lang="en-US" altLang="zh-CN"/>
              <a:t> HTTP </a:t>
            </a:r>
            <a:r>
              <a:rPr lang="zh-CN" altLang="en-US"/>
              <a:t>请求等。</a:t>
            </a:r>
          </a:p>
          <a:p>
            <a:r>
              <a:rPr lang="zh-CN" altLang="en-US"/>
              <a:t>这些业务往往都是在和</a:t>
            </a:r>
            <a:r>
              <a:rPr lang="zh-CN" altLang="en-US" b="1"/>
              <a:t>资源</a:t>
            </a:r>
            <a:r>
              <a:rPr lang="zh-CN" altLang="en-US"/>
              <a:t>打交道，从而基本都是刚刚说的要删除拷贝函数的那一类，解决这种需求，几乎总是在用</a:t>
            </a:r>
            <a:r>
              <a:rPr lang="en-US" altLang="zh-CN"/>
              <a:t> shared_ptr&lt;GLShader&gt; </a:t>
            </a:r>
            <a:r>
              <a:rPr lang="zh-CN" altLang="en-US"/>
              <a:t>的模式，于是</a:t>
            </a:r>
            <a:r>
              <a:rPr lang="en-US" altLang="zh-CN"/>
              <a:t> Java </a:t>
            </a:r>
            <a:r>
              <a:rPr lang="zh-CN" altLang="en-US"/>
              <a:t>和</a:t>
            </a:r>
            <a:r>
              <a:rPr lang="en-US" altLang="zh-CN"/>
              <a:t> Python </a:t>
            </a:r>
            <a:r>
              <a:rPr lang="zh-CN" altLang="en-US"/>
              <a:t>干脆简化：一切非基础类型的对象都是</a:t>
            </a:r>
            <a:r>
              <a:rPr lang="zh-CN" altLang="en-US" b="1"/>
              <a:t>浅拷贝</a:t>
            </a:r>
            <a:r>
              <a:rPr lang="zh-CN" altLang="en-US"/>
              <a:t>，引用计数由</a:t>
            </a:r>
            <a:r>
              <a:rPr lang="zh-CN" altLang="en-US" b="1"/>
              <a:t>垃圾回收</a:t>
            </a:r>
            <a:r>
              <a:rPr lang="zh-CN" altLang="en-US"/>
              <a:t>机制自动管理。</a:t>
            </a:r>
          </a:p>
          <a:p>
            <a:r>
              <a:rPr lang="zh-CN" altLang="en-US"/>
              <a:t>因此，以</a:t>
            </a:r>
            <a:r>
              <a:rPr lang="zh-CN" altLang="en-US" b="1"/>
              <a:t>系统级编程、算法数据结构、高性能计算</a:t>
            </a:r>
            <a:r>
              <a:rPr lang="zh-CN" altLang="en-US"/>
              <a:t>为主要业务的</a:t>
            </a:r>
            <a:r>
              <a:rPr lang="en-US" altLang="zh-CN"/>
              <a:t> C++</a:t>
            </a:r>
            <a:r>
              <a:rPr lang="zh-CN" altLang="en-US"/>
              <a:t>，才发展出了这些思想，并将拷贝</a:t>
            </a:r>
            <a:r>
              <a:rPr lang="en-US" altLang="zh-CN"/>
              <a:t>/</a:t>
            </a:r>
            <a:r>
              <a:rPr lang="zh-CN" altLang="en-US"/>
              <a:t>移动</a:t>
            </a:r>
            <a:r>
              <a:rPr lang="en-US" altLang="zh-CN"/>
              <a:t>/</a:t>
            </a:r>
            <a:r>
              <a:rPr lang="zh-CN" altLang="en-US"/>
              <a:t>指针</a:t>
            </a:r>
            <a:r>
              <a:rPr lang="en-US" altLang="zh-CN"/>
              <a:t>/</a:t>
            </a:r>
            <a:r>
              <a:rPr lang="zh-CN" altLang="en-US"/>
              <a:t>可变性</a:t>
            </a:r>
            <a:r>
              <a:rPr lang="en-US" altLang="zh-CN"/>
              <a:t>/</a:t>
            </a:r>
            <a:r>
              <a:rPr lang="zh-CN" altLang="en-US"/>
              <a:t>多线程等概念作为</a:t>
            </a:r>
            <a:r>
              <a:rPr lang="zh-CN" altLang="en-US" b="1"/>
              <a:t>语言基本元素</a:t>
            </a:r>
            <a:r>
              <a:rPr lang="zh-CN" altLang="en-US"/>
              <a:t>存在。这些在我们的业务里面是非常重要的，所以不可替代。</a:t>
            </a:r>
          </a:p>
          <a:p>
            <a:r>
              <a:rPr lang="zh-CN" altLang="en-US">
                <a:solidFill>
                  <a:schemeClr val="bg1">
                    <a:lumMod val="50000"/>
                  </a:schemeClr>
                </a:solidFill>
              </a:rPr>
              <a:t>（试图升华文章中心主旨）</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扩展阅读关键字</a:t>
            </a:r>
          </a:p>
        </p:txBody>
      </p:sp>
      <p:sp>
        <p:nvSpPr>
          <p:cNvPr id="3" name="Content Placeholder 2"/>
          <p:cNvSpPr>
            <a:spLocks noGrp="1"/>
          </p:cNvSpPr>
          <p:nvPr>
            <p:ph idx="1"/>
          </p:nvPr>
        </p:nvSpPr>
        <p:spPr/>
        <p:txBody>
          <a:bodyPr>
            <a:noAutofit/>
          </a:bodyPr>
          <a:lstStyle/>
          <a:p>
            <a:r>
              <a:rPr lang="zh-CN" altLang="en-US" sz="1600"/>
              <a:t>限于篇幅，此处放出一些扩展知识供</a:t>
            </a:r>
            <a:r>
              <a:rPr lang="zh-CN" altLang="en-US" sz="1600" b="1"/>
              <a:t>学有余力</a:t>
            </a:r>
            <a:r>
              <a:rPr lang="zh-CN" altLang="en-US" sz="1600"/>
              <a:t>的同学研究：</a:t>
            </a:r>
            <a:endParaRPr lang="en-US" sz="1600"/>
          </a:p>
          <a:p>
            <a:pPr marL="457200" indent="-457200">
              <a:buAutoNum type="arabicPeriod"/>
            </a:pPr>
            <a:r>
              <a:rPr lang="en-US" sz="1600"/>
              <a:t>P-IMPL </a:t>
            </a:r>
            <a:r>
              <a:rPr lang="zh-CN" altLang="en-US" sz="1600"/>
              <a:t>模式</a:t>
            </a:r>
          </a:p>
          <a:p>
            <a:pPr marL="457200" indent="-457200">
              <a:buAutoNum type="arabicPeriod"/>
            </a:pPr>
            <a:r>
              <a:rPr lang="zh-CN" altLang="en-US" sz="1600"/>
              <a:t>虚函数与纯虚函数</a:t>
            </a:r>
          </a:p>
          <a:p>
            <a:pPr marL="457200" indent="-457200">
              <a:buAutoNum type="arabicPeriod"/>
            </a:pPr>
            <a:r>
              <a:rPr lang="zh-CN" altLang="en-US" sz="1600"/>
              <a:t>拷贝如何作为虚函数</a:t>
            </a:r>
          </a:p>
          <a:p>
            <a:pPr marL="457200" indent="-457200">
              <a:buAutoNum type="arabicPeriod"/>
            </a:pPr>
            <a:r>
              <a:rPr lang="en-US" altLang="zh-CN" sz="1600"/>
              <a:t>std::unique_ptr</a:t>
            </a:r>
            <a:r>
              <a:rPr lang="en-US" sz="1600"/>
              <a:t>::</a:t>
            </a:r>
            <a:r>
              <a:rPr lang="en-US" altLang="zh-CN" sz="1600"/>
              <a:t>release()</a:t>
            </a:r>
          </a:p>
          <a:p>
            <a:pPr marL="457200" indent="-457200">
              <a:buAutoNum type="arabicPeriod"/>
            </a:pPr>
            <a:r>
              <a:rPr lang="en-US" altLang="zh-CN" sz="1600">
                <a:sym typeface="+mn-ea"/>
              </a:rPr>
              <a:t>std::enable_shared_from_this</a:t>
            </a:r>
            <a:endParaRPr lang="zh-CN" altLang="en-US" sz="1600"/>
          </a:p>
          <a:p>
            <a:pPr marL="457200" indent="-457200">
              <a:buAutoNum type="arabicPeriod"/>
            </a:pPr>
            <a:r>
              <a:rPr lang="en-US" altLang="zh-CN" sz="1600"/>
              <a:t>dynamic_cast</a:t>
            </a:r>
          </a:p>
          <a:p>
            <a:pPr marL="457200" indent="-457200">
              <a:buAutoNum type="arabicPeriod"/>
            </a:pPr>
            <a:r>
              <a:rPr lang="en-US" altLang="zh-CN" sz="1600"/>
              <a:t>std::dynamic_pointer_cast</a:t>
            </a:r>
          </a:p>
          <a:p>
            <a:pPr marL="457200" indent="-457200">
              <a:buAutoNum type="arabicPeriod"/>
            </a:pPr>
            <a:r>
              <a:rPr lang="zh-CN" altLang="en-US" sz="1600"/>
              <a:t>运算符重载</a:t>
            </a:r>
          </a:p>
          <a:p>
            <a:pPr marL="457200" indent="-457200">
              <a:buAutoNum type="arabicPeriod"/>
            </a:pPr>
            <a:r>
              <a:rPr lang="zh-CN" altLang="en-US" sz="1600"/>
              <a:t>右值引用</a:t>
            </a:r>
            <a:r>
              <a:rPr lang="en-US" altLang="zh-CN" sz="1600"/>
              <a:t> &amp;&amp;</a:t>
            </a:r>
            <a:endParaRPr lang="zh-CN" altLang="en-US" sz="1600"/>
          </a:p>
          <a:p>
            <a:pPr marL="457200" indent="-457200">
              <a:buAutoNum type="arabicPeriod"/>
            </a:pPr>
            <a:r>
              <a:rPr lang="en-US" altLang="zh-CN" sz="1600"/>
              <a:t>std::shared_ptr&lt;void&gt;</a:t>
            </a:r>
            <a:r>
              <a:rPr lang="zh-CN" altLang="en-US" sz="1600"/>
              <a:t>和</a:t>
            </a:r>
            <a:r>
              <a:rPr lang="en-US" altLang="zh-CN" sz="1600"/>
              <a:t>  std::any</a:t>
            </a:r>
          </a:p>
          <a:p>
            <a:r>
              <a:rPr lang="zh-CN" altLang="en-US" sz="1600"/>
              <a:t>只提供了关键字，详细信息请善用</a:t>
            </a:r>
            <a:r>
              <a:rPr lang="zh-CN" altLang="en-US" sz="1600" b="1"/>
              <a:t>搜索引擎</a:t>
            </a:r>
            <a:r>
              <a:rPr lang="zh-CN" altLang="en-US" sz="1600"/>
              <a:t>：</a:t>
            </a:r>
            <a:r>
              <a:rPr lang="en-US" altLang="zh-CN" sz="1600"/>
              <a:t>bing.com</a:t>
            </a:r>
            <a:r>
              <a:rPr lang="zh-CN" altLang="en-US" sz="1600"/>
              <a:t>。</a:t>
            </a:r>
            <a:r>
              <a:rPr lang="zh-CN" altLang="en-US" sz="1600" strike="sngStrike">
                <a:solidFill>
                  <a:schemeClr val="tx1">
                    <a:lumMod val="75000"/>
                    <a:lumOff val="25000"/>
                  </a:schemeClr>
                </a:solidFill>
                <a:uFillTx/>
              </a:rPr>
              <a:t>（不要用</a:t>
            </a:r>
            <a:r>
              <a:rPr lang="en-US" altLang="zh-CN" sz="1600" strike="sngStrike">
                <a:solidFill>
                  <a:schemeClr val="tx1">
                    <a:lumMod val="75000"/>
                    <a:lumOff val="25000"/>
                  </a:schemeClr>
                </a:solidFill>
                <a:uFillTx/>
              </a:rPr>
              <a:t> baidu.com</a:t>
            </a:r>
            <a:r>
              <a:rPr lang="zh-CN" altLang="en-US" sz="1600" strike="sngStrike">
                <a:solidFill>
                  <a:schemeClr val="tx1">
                    <a:lumMod val="75000"/>
                    <a:lumOff val="25000"/>
                  </a:schemeClr>
                </a:solidFill>
                <a:uFillTx/>
              </a:rPr>
              <a:t>，那个是搜广告用的）</a:t>
            </a:r>
          </a:p>
          <a:p>
            <a:r>
              <a:rPr lang="zh-CN" altLang="en-US" sz="1600"/>
              <a:t>如果感兴趣，我可以增添一节专门讲</a:t>
            </a:r>
            <a:r>
              <a:rPr lang="zh-CN" altLang="en-US" sz="1600" b="1"/>
              <a:t>动态多态</a:t>
            </a:r>
            <a:r>
              <a:rPr lang="zh-CN" altLang="en-US" sz="1600"/>
              <a:t>。</a:t>
            </a:r>
          </a:p>
        </p:txBody>
      </p:sp>
      <p:pic>
        <p:nvPicPr>
          <p:cNvPr id="4" name="Picture 3" descr="heartlogoR-C"/>
          <p:cNvPicPr>
            <a:picLocks noChangeAspect="1"/>
          </p:cNvPicPr>
          <p:nvPr/>
        </p:nvPicPr>
        <p:blipFill>
          <a:blip r:embed="rId2"/>
          <a:stretch>
            <a:fillRect/>
          </a:stretch>
        </p:blipFill>
        <p:spPr>
          <a:xfrm>
            <a:off x="2904490" y="695960"/>
            <a:ext cx="445770" cy="45021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回家作业！</a:t>
            </a:r>
          </a:p>
        </p:txBody>
      </p:sp>
      <p:sp>
        <p:nvSpPr>
          <p:cNvPr id="3" name="Content Placeholder 2"/>
          <p:cNvSpPr>
            <a:spLocks noGrp="1"/>
          </p:cNvSpPr>
          <p:nvPr>
            <p:ph idx="1"/>
          </p:nvPr>
        </p:nvSpPr>
        <p:spPr/>
        <p:txBody>
          <a:bodyPr/>
          <a:lstStyle/>
          <a:p>
            <a:r>
              <a:rPr lang="zh-CN" altLang="en-US">
                <a:latin typeface="Adobe New Century Schoolbook" charset="0"/>
                <a:cs typeface="Adobe New Century Schoolbook" charset="0"/>
                <a:sym typeface="+mn-ea"/>
              </a:rPr>
              <a:t>已经发布到：https://github.com/parallel101/</a:t>
            </a:r>
            <a:r>
              <a:rPr lang="en-US" altLang="zh-CN">
                <a:latin typeface="Adobe New Century Schoolbook" charset="0"/>
                <a:cs typeface="Adobe New Century Schoolbook" charset="0"/>
                <a:sym typeface="+mn-ea"/>
              </a:rPr>
              <a:t>hw02</a:t>
            </a:r>
          </a:p>
          <a:p>
            <a:r>
              <a:rPr lang="zh-CN" altLang="en-US">
                <a:latin typeface="Adobe New Century Schoolbook" charset="0"/>
                <a:cs typeface="Adobe New Century Schoolbook" charset="0"/>
                <a:sym typeface="+mn-ea"/>
              </a:rPr>
              <a:t>仓库的</a:t>
            </a:r>
            <a:r>
              <a:rPr lang="en-US" altLang="zh-CN">
                <a:latin typeface="Adobe New Century Schoolbook" charset="0"/>
                <a:cs typeface="Adobe New Century Schoolbook" charset="0"/>
                <a:sym typeface="+mn-ea"/>
              </a:rPr>
              <a:t> README.md </a:t>
            </a:r>
            <a:r>
              <a:rPr lang="zh-CN" altLang="en-US">
                <a:latin typeface="Adobe New Century Schoolbook" charset="0"/>
                <a:cs typeface="Adobe New Century Schoolbook" charset="0"/>
                <a:sym typeface="+mn-ea"/>
              </a:rPr>
              <a:t>里有详细的作业要求和说明。请按要求修改其中的代码，使得双向链表类</a:t>
            </a:r>
            <a:r>
              <a:rPr lang="en-US" altLang="zh-CN">
                <a:latin typeface="Adobe New Century Schoolbook" charset="0"/>
                <a:cs typeface="Adobe New Century Schoolbook" charset="0"/>
                <a:sym typeface="+mn-ea"/>
              </a:rPr>
              <a:t> List </a:t>
            </a:r>
            <a:r>
              <a:rPr lang="zh-CN" altLang="en-US">
                <a:latin typeface="Adobe New Century Schoolbook" charset="0"/>
                <a:cs typeface="Adobe New Century Schoolbook" charset="0"/>
                <a:sym typeface="+mn-ea"/>
              </a:rPr>
              <a:t>的</a:t>
            </a:r>
            <a:r>
              <a:rPr lang="zh-CN" altLang="en-US" b="1">
                <a:latin typeface="Adobe New Century Schoolbook" charset="0"/>
                <a:cs typeface="Adobe New Century Schoolbook" charset="0"/>
                <a:sym typeface="+mn-ea"/>
              </a:rPr>
              <a:t>拷贝构造函数</a:t>
            </a:r>
            <a:r>
              <a:rPr lang="zh-CN" altLang="en-US">
                <a:latin typeface="Adobe New Century Schoolbook" charset="0"/>
                <a:cs typeface="Adobe New Century Schoolbook" charset="0"/>
                <a:sym typeface="+mn-ea"/>
              </a:rPr>
              <a:t>能正常工作，且内存能够安全释放。</a:t>
            </a:r>
            <a:endParaRPr lang="en-US" altLang="zh-CN">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通过</a:t>
            </a:r>
            <a:r>
              <a:rPr lang="en-US" altLang="zh-CN">
                <a:latin typeface="Adobe New Century Schoolbook" charset="0"/>
                <a:cs typeface="Adobe New Century Schoolbook" charset="0"/>
                <a:sym typeface="+mn-ea"/>
              </a:rPr>
              <a:t> pull request </a:t>
            </a:r>
            <a:r>
              <a:rPr lang="zh-CN" altLang="en-US">
                <a:latin typeface="Adobe New Century Schoolbook" charset="0"/>
                <a:cs typeface="Adobe New Century Schoolbook" charset="0"/>
                <a:sym typeface="+mn-ea"/>
              </a:rPr>
              <a:t>提交你的作业，这样我可以通过</a:t>
            </a:r>
            <a:r>
              <a:rPr lang="en-US" altLang="zh-CN">
                <a:latin typeface="Adobe New Century Schoolbook" charset="0"/>
                <a:cs typeface="Adobe New Century Schoolbook" charset="0"/>
                <a:sym typeface="+mn-ea"/>
              </a:rPr>
              <a:t> diff </a:t>
            </a:r>
            <a:r>
              <a:rPr lang="zh-CN" altLang="en-US">
                <a:latin typeface="Adobe New Century Schoolbook" charset="0"/>
                <a:cs typeface="Adobe New Century Schoolbook" charset="0"/>
                <a:sym typeface="+mn-ea"/>
              </a:rPr>
              <a:t>页面清楚地看到你的改动。</a:t>
            </a:r>
          </a:p>
          <a:p>
            <a:r>
              <a:rPr lang="zh-CN" altLang="en-US">
                <a:latin typeface="Adobe New Century Schoolbook" charset="0"/>
                <a:cs typeface="Adobe New Century Schoolbook" charset="0"/>
                <a:sym typeface="+mn-ea"/>
              </a:rPr>
              <a:t>什么事</a:t>
            </a:r>
            <a:r>
              <a:rPr lang="en-US" altLang="zh-CN">
                <a:latin typeface="Adobe New Century Schoolbook" charset="0"/>
                <a:cs typeface="Adobe New Century Schoolbook" charset="0"/>
                <a:sym typeface="+mn-ea"/>
              </a:rPr>
              <a:t> pull request</a:t>
            </a:r>
            <a:r>
              <a:rPr lang="zh-CN" altLang="en-US">
                <a:latin typeface="Adobe New Century Schoolbook" charset="0"/>
                <a:cs typeface="Adobe New Century Schoolbook" charset="0"/>
                <a:sym typeface="+mn-ea"/>
              </a:rPr>
              <a:t>？还是善用搜索引擎，这是作业的一部分（</a:t>
            </a:r>
            <a:r>
              <a:rPr lang="en-US" altLang="zh-CN">
                <a:latin typeface="Adobe New Century Schoolbook" charset="0"/>
                <a:cs typeface="Adobe New Century Schoolbook" charset="0"/>
                <a:sym typeface="+mn-ea"/>
              </a:rPr>
              <a:t>x</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QQ20200616092315"/>
          <p:cNvPicPr>
            <a:picLocks noChangeAspect="1"/>
          </p:cNvPicPr>
          <p:nvPr/>
        </p:nvPicPr>
        <p:blipFill>
          <a:blip r:embed="rId2">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感谢观看！</a:t>
            </a:r>
          </a:p>
        </p:txBody>
      </p:sp>
      <p:sp>
        <p:nvSpPr>
          <p:cNvPr id="4" name="Text Placeholder 3"/>
          <p:cNvSpPr>
            <a:spLocks noGrp="1"/>
          </p:cNvSpPr>
          <p:nvPr>
            <p:ph type="body" idx="1"/>
          </p:nvPr>
        </p:nvSpPr>
        <p:spPr/>
        <p:txBody>
          <a:bodyPr/>
          <a:lstStyle/>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922020"/>
          </a:xfrm>
          <a:prstGeom prst="rect">
            <a:avLst/>
          </a:prstGeom>
          <a:noFill/>
        </p:spPr>
        <p:txBody>
          <a:bodyPr wrap="square" rtlCol="0">
            <a:spAutoFit/>
          </a:bodyPr>
          <a:lstStyle/>
          <a:p>
            <a:r>
              <a:rPr lang="zh-CN" altLang="en-US">
                <a:latin typeface="Adobe New Century Schoolbook" charset="0"/>
                <a:cs typeface="Adobe New Century Schoolbook" charset="0"/>
                <a:sym typeface="+mn-ea"/>
              </a:rPr>
              <a:t>录播：https://space.bilibili.com/263032155</a:t>
            </a:r>
          </a:p>
          <a:p>
            <a:r>
              <a:rPr lang="zh-CN" altLang="en-US">
                <a:latin typeface="Adobe New Century Schoolbook" charset="0"/>
                <a:cs typeface="Adobe New Century Schoolbook" charset="0"/>
                <a:sym typeface="+mn-ea"/>
              </a:rPr>
              <a:t>课件：https://github.com/parallel101/course</a:t>
            </a: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988</TotalTime>
  <Words>6195</Words>
  <Application>Microsoft Office PowerPoint</Application>
  <PresentationFormat>Grand écran</PresentationFormat>
  <Paragraphs>293</Paragraphs>
  <Slides>96</Slides>
  <Notes>15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96</vt:i4>
      </vt:variant>
    </vt:vector>
  </HeadingPairs>
  <TitlesOfParts>
    <vt:vector size="103" baseType="lpstr">
      <vt:lpstr>宋体</vt:lpstr>
      <vt:lpstr>Adobe Helvetica</vt:lpstr>
      <vt:lpstr>Adobe New Century Schoolbook</vt:lpstr>
      <vt:lpstr>Arial</vt:lpstr>
      <vt:lpstr>Arial Black</vt:lpstr>
      <vt:lpstr>Calibri</vt:lpstr>
      <vt:lpstr>Office Theme</vt:lpstr>
      <vt:lpstr>C++ moderne : gestion de la mémoire RAII
</vt:lpstr>
      <vt:lpstr>Programmation et optimisation parallèles haute performance   - Plan de cours
</vt:lpstr>
      <vt:lpstr>Regardez l’histoire de C++ 
</vt:lpstr>
      <vt:lpstr>Ancien : langage C
</vt:lpstr>
      <vt:lpstr>Moderne : C++98 avec les conteneurs STL
</vt:lpstr>
      <vt:lpstr>Moderne : C++11 a introduit l’expression d’initialisation {}
</vt:lpstr>
      <vt:lpstr>Moderne : C++11 a introduit range-based for-loop</vt:lpstr>
      <vt:lpstr>Que se passe-t-il si vous souhaitez utiliser for_each ce modèle d’algorithme ?
</vt:lpstr>
      <vt:lpstr>Moderne : C++11 a introduit lambda function
</vt:lpstr>
      <vt:lpstr>Moderne : en C++14 permet d’utiliser  auto &amp; lambda function  
</vt:lpstr>
      <vt:lpstr>Moderne：C++17 CTAD / compile-time argument deduction / declaration &lt;type&gt;</vt:lpstr>
      <vt:lpstr>Moderne：C++17 a introduit &lt;numeric&gt;</vt:lpstr>
      <vt:lpstr>Moderne：C++20 a introduit（ranges）</vt:lpstr>
      <vt:lpstr>Bientôt：C++20 introduiras les（module）</vt:lpstr>
      <vt:lpstr>Bientôt：C++20 introduiras（auto）</vt:lpstr>
      <vt:lpstr>Bientôt：C++20 introduiras（coroutine &amp; generator）</vt:lpstr>
      <vt:lpstr>Bientôt：C++20 introduiras format library</vt:lpstr>
      <vt:lpstr>Cours!
</vt:lpstr>
      <vt:lpstr>C++: OOP？</vt:lpstr>
      <vt:lpstr>C++：encapsulation</vt:lpstr>
      <vt:lpstr>Encapsulation : 
</vt:lpstr>
      <vt:lpstr>Présentation PowerPoint</vt:lpstr>
      <vt:lpstr>C++：RAII（Resource Acquisition Is Initialization）</vt:lpstr>
      <vt:lpstr>RAII：Évitez de faire des erreurs</vt:lpstr>
      <vt:lpstr>RAII：（exception-safe）</vt:lpstr>
      <vt:lpstr>RAII：Le constructeur</vt:lpstr>
      <vt:lpstr>Constructeur : aucun argument
</vt:lpstr>
      <vt:lpstr>Constructeur : aucun argument (utilise des expressions d’initialisation.）</vt:lpstr>
      <vt:lpstr>Constructeur : plusieurs paramètres
</vt:lpstr>
      <vt:lpstr>Constructeur : une seule paramètre 
</vt:lpstr>
      <vt:lpstr>Custom Constructeur : Single Argument (Trap)
</vt:lpstr>
      <vt:lpstr>Constructeur : une seule paramètre (éviter les interruptions).）</vt:lpstr>
      <vt:lpstr>Où se trouvent les pièges？</vt:lpstr>
      <vt:lpstr>explicit : plusieurs paramètres!</vt:lpstr>
      <vt:lpstr>Quelle est la différence entre appeler le constructeur avec {} et () ?
</vt:lpstr>
      <vt:lpstr>constructeur par défaut：Aucun paramètre（ POD！ Problème ）</vt:lpstr>
      <vt:lpstr>constructeur par défaut：Aucun paramètre（POD !  Solutions）</vt:lpstr>
      <vt:lpstr>constructeur par défaut：Aucun paramètre（POD !  Solutions）</vt:lpstr>
      <vt:lpstr>Constructeur par défaut : aucun argument (l’initialisation des membres de classe est facile)
</vt:lpstr>
      <vt:lpstr>Constructeur par défaut：Initialisation les paramètres（remercier C++11）</vt:lpstr>
      <vt:lpstr>Constructeur par défaut : initialisation les paramètres (initialize part, default for the rest)
</vt:lpstr>
      <vt:lpstr>Constructeur par défaut : Initialisation les paramètres (magie, plusieurs valeurs de retour)
</vt:lpstr>
      <vt:lpstr>Le constructeur par défaut： Initialisation les paramètres (magie, gestion de paramètres de type complexes de fonctions)</vt:lpstr>
      <vt:lpstr>Vous souhaitez toujours utiliser le constructeur par défaut lorsque vous avez vos constructeurs：= default</vt:lpstr>
      <vt:lpstr>Vous souhaitez toujours utiliser le constructeur par défaut lorsque vous avez vos constructeurs ：= default（continuer）</vt:lpstr>
      <vt:lpstr>Constructeur par défaut : Copy constructor
</vt:lpstr>
      <vt:lpstr>constructeur de copie : défini par l’utilisateur
</vt:lpstr>
      <vt:lpstr>Que se passe-t-il si vous ne souhaitez pas que le compilateur génère automatiquement un constructeur de copie：= delete</vt:lpstr>
      <vt:lpstr>Fonction spéciale générée par le compilateur par défaut : fonction d’affectation de copie
</vt:lpstr>
      <vt:lpstr>Fonction générée par le compilateur : Family Bucket
</vt:lpstr>
      <vt:lpstr>Compartiment : comment ces fonctions fonctionnent-elles par défaut？</vt:lpstr>
      <vt:lpstr>Félicitations: Vous avez essentiellement appris le constructeur！</vt:lpstr>
      <vt:lpstr>Yours vector！</vt:lpstr>
      <vt:lpstr>Présentation PowerPoint</vt:lpstr>
      <vt:lpstr>copie superficielle &amp; copie profonde 
</vt:lpstr>
      <vt:lpstr>Solution : delete
</vt:lpstr>
      <vt:lpstr>Solution : définir
</vt:lpstr>
      <vt:lpstr> L’opération d’affectation
</vt:lpstr>
      <vt:lpstr>Fonctions d’affectation de copie : améliorer les performances
</vt:lpstr>
      <vt:lpstr>C++11：Pourquoi faire la distinction entre copier et std::move ?</vt:lpstr>
      <vt:lpstr>Std::move：avancé</vt:lpstr>
      <vt:lpstr>std::move() &amp; std::as_const()</vt:lpstr>
      <vt:lpstr>Move constructeur : implémentation par défaut
</vt:lpstr>
      <vt:lpstr>Conseil : Si vous avez une operation d’affectation de déplacement, vous pouvez supprimer la fonction d’affectation de copie
</vt:lpstr>
      <vt:lpstr>Résumé
</vt:lpstr>
      <vt:lpstr>le pointeur intelligent 
</vt:lpstr>
      <vt:lpstr>C++98: la gestion de la mémoire</vt:lpstr>
      <vt:lpstr>RAII ：unique_ptr</vt:lpstr>
      <vt:lpstr>unique_ptr：</vt:lpstr>
      <vt:lpstr>unique_ptr：La copie est interdite</vt:lpstr>
      <vt:lpstr>solution1：le pointeur classique（C *）</vt:lpstr>
      <vt:lpstr>solution2：unique_ptr  avec std::move</vt:lpstr>
      <vt:lpstr>Vous souhaitez toujours avoir accès après avoir remis le contrôle p L’objet vers lequel il pointe</vt:lpstr>
      <vt:lpstr>Solution : (suite)</vt:lpstr>
      <vt:lpstr>Solution : (suite）</vt:lpstr>
      <vt:lpstr>Std::shared_ptr</vt:lpstr>
      <vt:lpstr>Std::shared_ptr（suite）</vt:lpstr>
      <vt:lpstr>shared_ptr &amp; weak_ptr</vt:lpstr>
      <vt:lpstr>Pointeur intelligent : variable membre d’une classe
</vt:lpstr>
      <vt:lpstr>shared_ptr fais l’affaire，Pouqoi unique_ptr？</vt:lpstr>
      <vt:lpstr>Solution 1</vt:lpstr>
      <vt:lpstr>Solution2</vt:lpstr>
      <vt:lpstr>Solution 2（suite）</vt:lpstr>
      <vt:lpstr>Pause   </vt:lpstr>
      <vt:lpstr>Quand s’inquiéter
</vt:lpstr>
      <vt:lpstr>Les membres sont tous des types sûrs: 
</vt:lpstr>
      <vt:lpstr>管理着资源：删除拷贝函数，然后统一用智能指针管理</vt:lpstr>
      <vt:lpstr>是数据结构：如果可以，定义拷贝和移动</vt:lpstr>
      <vt:lpstr>函数参数：如何避免不必要的拷贝</vt:lpstr>
      <vt:lpstr>如何避免不必要的拷贝：常引用</vt:lpstr>
      <vt:lpstr>函数参数类型优化规则：按引用还是按值？</vt:lpstr>
      <vt:lpstr>小贴士：如何避免不经意的隐式拷贝</vt:lpstr>
      <vt:lpstr>为什么很多面向对象语言，比如 Java，都没有构造函数全家桶这些概念？</vt:lpstr>
      <vt:lpstr>扩展阅读关键字</vt:lpstr>
      <vt:lpstr>回家作业！</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moderne : gestion de la mémoire RAII
</dc:title>
  <dc:creator>bate</dc:creator>
  <cp:lastModifiedBy>AlSahmi, Qannaf</cp:lastModifiedBy>
  <cp:revision>1386</cp:revision>
  <dcterms:created xsi:type="dcterms:W3CDTF">2021-12-18T13:20:22Z</dcterms:created>
  <dcterms:modified xsi:type="dcterms:W3CDTF">2021-12-31T11:22:52Z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